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46"/>
  </p:notesMasterIdLst>
  <p:handoutMasterIdLst>
    <p:handoutMasterId r:id="rId47"/>
  </p:handoutMasterIdLst>
  <p:sldIdLst>
    <p:sldId id="758" r:id="rId2"/>
    <p:sldId id="760" r:id="rId3"/>
    <p:sldId id="759" r:id="rId4"/>
    <p:sldId id="628" r:id="rId5"/>
    <p:sldId id="840" r:id="rId6"/>
    <p:sldId id="791" r:id="rId7"/>
    <p:sldId id="792" r:id="rId8"/>
    <p:sldId id="839" r:id="rId9"/>
    <p:sldId id="793" r:id="rId10"/>
    <p:sldId id="796" r:id="rId11"/>
    <p:sldId id="797" r:id="rId12"/>
    <p:sldId id="798" r:id="rId13"/>
    <p:sldId id="799" r:id="rId14"/>
    <p:sldId id="800" r:id="rId15"/>
    <p:sldId id="838" r:id="rId16"/>
    <p:sldId id="762" r:id="rId17"/>
    <p:sldId id="803" r:id="rId18"/>
    <p:sldId id="804" r:id="rId19"/>
    <p:sldId id="841" r:id="rId20"/>
    <p:sldId id="805" r:id="rId21"/>
    <p:sldId id="810" r:id="rId22"/>
    <p:sldId id="811" r:id="rId23"/>
    <p:sldId id="806" r:id="rId24"/>
    <p:sldId id="813" r:id="rId25"/>
    <p:sldId id="814" r:id="rId26"/>
    <p:sldId id="815" r:id="rId27"/>
    <p:sldId id="817" r:id="rId28"/>
    <p:sldId id="789" r:id="rId29"/>
    <p:sldId id="816" r:id="rId30"/>
    <p:sldId id="818" r:id="rId31"/>
    <p:sldId id="820" r:id="rId32"/>
    <p:sldId id="821" r:id="rId33"/>
    <p:sldId id="824" r:id="rId34"/>
    <p:sldId id="825" r:id="rId35"/>
    <p:sldId id="826" r:id="rId36"/>
    <p:sldId id="822" r:id="rId37"/>
    <p:sldId id="827" r:id="rId38"/>
    <p:sldId id="828" r:id="rId39"/>
    <p:sldId id="829" r:id="rId40"/>
    <p:sldId id="771" r:id="rId41"/>
    <p:sldId id="833" r:id="rId42"/>
    <p:sldId id="835" r:id="rId43"/>
    <p:sldId id="836" r:id="rId44"/>
    <p:sldId id="837" r:id="rId45"/>
  </p:sldIdLst>
  <p:sldSz cx="9144000" cy="5143500" type="screen16x9"/>
  <p:notesSz cx="6797675" cy="9926638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>
      <p:ext uri="{19B8F6BF-5375-455C-9EA6-DF929625EA0E}">
        <p15:presenceInfo xmlns:p15="http://schemas.microsoft.com/office/powerpoint/2012/main" userId="S-1-5-21-1708537768-1303643608-725345543-200204" providerId="AD"/>
      </p:ext>
    </p:extLst>
  </p:cmAuthor>
  <p:cmAuthor id="2" name="Bob Vachon" initials="BV" lastIdx="24" clrIdx="2">
    <p:extLst>
      <p:ext uri="{19B8F6BF-5375-455C-9EA6-DF929625EA0E}">
        <p15:presenceInfo xmlns:p15="http://schemas.microsoft.com/office/powerpoint/2012/main" userId="c7abe87968a0b63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31" autoAdjust="0"/>
    <p:restoredTop sz="86090" autoAdjust="0"/>
  </p:normalViewPr>
  <p:slideViewPr>
    <p:cSldViewPr snapToGrid="0" showGuides="1">
      <p:cViewPr varScale="1">
        <p:scale>
          <a:sx n="122" d="100"/>
          <a:sy n="122" d="100"/>
        </p:scale>
        <p:origin x="786" y="96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1C7A4-04EF-49F5-B6EB-53E4F653F3E2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38FA5-1BA0-45AD-9184-DCC3AF453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8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10/9/2018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 v6.0</a:t>
            </a:r>
          </a:p>
          <a:p>
            <a:r>
              <a:rPr lang="en-US" dirty="0" smtClean="0"/>
              <a:t>Chapter 5 - Ethernet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5.1.2.2 </a:t>
            </a:r>
            <a:r>
              <a:rPr lang="en-US" baseline="0" dirty="0" smtClean="0">
                <a:latin typeface="Arial" charset="0"/>
              </a:rPr>
              <a:t>– MAC Addresses: Ethernet Identity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08013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5.1.2.3 </a:t>
            </a:r>
            <a:r>
              <a:rPr lang="en-US" baseline="0" dirty="0" smtClean="0">
                <a:latin typeface="Arial" charset="0"/>
              </a:rPr>
              <a:t>– Frame Processing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11276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5.1.2.4 </a:t>
            </a:r>
            <a:r>
              <a:rPr lang="en-US" baseline="0" dirty="0" smtClean="0">
                <a:latin typeface="Arial" charset="0"/>
              </a:rPr>
              <a:t>– MAC Address Representations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46157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5.1.2.5 </a:t>
            </a:r>
            <a:r>
              <a:rPr lang="en-US" baseline="0" dirty="0" smtClean="0">
                <a:latin typeface="Arial" charset="0"/>
              </a:rPr>
              <a:t>– Unicast MAC Address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925847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14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5.1.2.6 </a:t>
            </a:r>
            <a:r>
              <a:rPr lang="en-US" baseline="0" dirty="0" smtClean="0">
                <a:latin typeface="Arial" charset="0"/>
              </a:rPr>
              <a:t>– Broadcast MAC Address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602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15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5.1.2.7 </a:t>
            </a:r>
            <a:r>
              <a:rPr lang="en-US" baseline="0" dirty="0" smtClean="0">
                <a:latin typeface="Arial" charset="0"/>
              </a:rPr>
              <a:t>–Multicast MAC Address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4573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5 – Ethernet</a:t>
            </a:r>
          </a:p>
          <a:p>
            <a:pPr>
              <a:buFontTx/>
              <a:buNone/>
            </a:pPr>
            <a:r>
              <a:rPr lang="en-US" sz="1200" b="0" dirty="0" smtClean="0"/>
              <a:t>5.2 – LAN Switches </a:t>
            </a:r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 – The MAC Address Table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5.2.1.1 </a:t>
            </a:r>
            <a:r>
              <a:rPr lang="en-US" baseline="0" dirty="0" smtClean="0">
                <a:latin typeface="Arial" charset="0"/>
              </a:rPr>
              <a:t>– Switch Fundamentals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823948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18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 – The MAC Address Table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5.2.1.2 </a:t>
            </a:r>
            <a:r>
              <a:rPr lang="en-US" baseline="0" dirty="0" smtClean="0">
                <a:latin typeface="Arial" charset="0"/>
              </a:rPr>
              <a:t>– Learning MAC Addresses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23818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19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 – The MAC Address Table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5.2.1.2 </a:t>
            </a:r>
            <a:r>
              <a:rPr lang="en-US" baseline="0" dirty="0" smtClean="0">
                <a:latin typeface="Arial" charset="0"/>
              </a:rPr>
              <a:t>– Learning MAC Addresses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27684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877157" y="9423413"/>
            <a:ext cx="805650" cy="31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 v6.0</a:t>
            </a:r>
          </a:p>
          <a:p>
            <a:pPr>
              <a:buFontTx/>
              <a:buNone/>
            </a:pPr>
            <a:r>
              <a:rPr lang="en-US" sz="1200" b="0" dirty="0" smtClean="0"/>
              <a:t>Chapter 5: Ethernet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20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 – The MAC Address Table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5.2.1.3 </a:t>
            </a:r>
            <a:r>
              <a:rPr lang="en-US" baseline="0" dirty="0" smtClean="0">
                <a:latin typeface="Arial" charset="0"/>
              </a:rPr>
              <a:t>– Filtering Frames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85486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21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5.2 – LAN</a:t>
            </a:r>
            <a:r>
              <a:rPr lang="en-US" baseline="0" dirty="0" smtClean="0"/>
              <a:t> Switches</a:t>
            </a:r>
            <a:endParaRPr lang="en-US" dirty="0" smtClean="0"/>
          </a:p>
          <a:p>
            <a:r>
              <a:rPr lang="en-US" dirty="0" smtClean="0"/>
              <a:t>5.2.1 – The MAC Address Table</a:t>
            </a:r>
          </a:p>
          <a:p>
            <a:r>
              <a:rPr lang="en-US" dirty="0" smtClean="0"/>
              <a:t>5.2.1.4 – Video Demonstration - MAC Address Tables on Connected Switches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6391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22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5.2 – LAN</a:t>
            </a:r>
            <a:r>
              <a:rPr lang="en-US" baseline="0" dirty="0" smtClean="0"/>
              <a:t> Switches</a:t>
            </a:r>
            <a:endParaRPr lang="en-US" dirty="0" smtClean="0"/>
          </a:p>
          <a:p>
            <a:r>
              <a:rPr lang="en-US" dirty="0" smtClean="0"/>
              <a:t>5.2.1 – The MAC Address Table</a:t>
            </a:r>
          </a:p>
          <a:p>
            <a:r>
              <a:rPr lang="en-US" dirty="0" smtClean="0"/>
              <a:t>5.2.1.5 – Video Demonstration - </a:t>
            </a:r>
            <a:r>
              <a:rPr lang="en-US" altLang="en-US" sz="1200" dirty="0" smtClean="0"/>
              <a:t>Sending a Frame to the Default Gateway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11804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 – Switch Forwarding Methods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5.2.2.1 </a:t>
            </a:r>
            <a:r>
              <a:rPr lang="en-US" baseline="0" dirty="0" smtClean="0">
                <a:latin typeface="Arial" charset="0"/>
              </a:rPr>
              <a:t>– Frame Forwarding Methods on Cisco Switches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23357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24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 – Switch Forwarding Methods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5.2.2.2 </a:t>
            </a:r>
            <a:r>
              <a:rPr lang="en-US" baseline="0" dirty="0" smtClean="0">
                <a:latin typeface="Arial" charset="0"/>
              </a:rPr>
              <a:t>– Cut-Through Switching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146391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25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 – Switch Forwarding Methods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5.2.2.3 </a:t>
            </a:r>
            <a:r>
              <a:rPr lang="en-US" baseline="0" dirty="0" smtClean="0">
                <a:latin typeface="Arial" charset="0"/>
              </a:rPr>
              <a:t>– Memory Buffering on Switches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28497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26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5.2.3 – Switch Port Settings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5.2.3.1 </a:t>
            </a:r>
            <a:r>
              <a:rPr lang="en-US" baseline="0" dirty="0" smtClean="0">
                <a:latin typeface="Arial" charset="0"/>
              </a:rPr>
              <a:t>– Duplex and Speed Settings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034741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5.2 – LAN Switches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5.2.3 – Switch Port Settings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5.2.3.2 </a:t>
            </a:r>
            <a:r>
              <a:rPr lang="en-US" baseline="0" dirty="0" smtClean="0">
                <a:latin typeface="Arial" charset="0"/>
              </a:rPr>
              <a:t>– Auto-MDIX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822031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5 – Ethernet</a:t>
            </a:r>
          </a:p>
          <a:p>
            <a:pPr>
              <a:buFontTx/>
              <a:buNone/>
            </a:pPr>
            <a:r>
              <a:rPr lang="en-US" sz="1200" b="0" dirty="0" smtClean="0"/>
              <a:t>5.3 – Address Resolution Protocol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7555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29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5.3.1 – MAC and IP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5.3.1.1 </a:t>
            </a:r>
            <a:r>
              <a:rPr lang="en-US" baseline="0" dirty="0" smtClean="0">
                <a:latin typeface="Arial" charset="0"/>
              </a:rPr>
              <a:t>– Destination on Same Network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5983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5 – Ethernet</a:t>
            </a:r>
          </a:p>
          <a:p>
            <a:pPr>
              <a:buFontTx/>
              <a:buNone/>
            </a:pPr>
            <a:r>
              <a:rPr lang="en-US" sz="1200" b="0" dirty="0" smtClean="0"/>
              <a:t>5.1 – Ethernet Protocol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30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5.3.1 – MAC and IP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5.3.1.2 </a:t>
            </a:r>
            <a:r>
              <a:rPr lang="en-US" baseline="0" dirty="0" smtClean="0">
                <a:latin typeface="Arial" charset="0"/>
              </a:rPr>
              <a:t>– Destination on Remote Network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81757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31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5.3.2.1 </a:t>
            </a:r>
            <a:r>
              <a:rPr lang="en-US" baseline="0" dirty="0" smtClean="0">
                <a:latin typeface="Arial" charset="0"/>
              </a:rPr>
              <a:t>– Introduction to ARP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22310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32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5.3.2.2 </a:t>
            </a:r>
            <a:r>
              <a:rPr lang="en-US" baseline="0" dirty="0" smtClean="0">
                <a:latin typeface="Arial" charset="0"/>
              </a:rPr>
              <a:t>– </a:t>
            </a:r>
            <a:r>
              <a:rPr lang="en-US" altLang="en-US" dirty="0" smtClean="0"/>
              <a:t>ARP Functions</a:t>
            </a: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75043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33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5.3.2.3 </a:t>
            </a:r>
            <a:r>
              <a:rPr lang="en-US" baseline="0" dirty="0" smtClean="0">
                <a:latin typeface="Arial" charset="0"/>
              </a:rPr>
              <a:t>– </a:t>
            </a:r>
            <a:r>
              <a:rPr lang="en-US" altLang="en-US" dirty="0" smtClean="0"/>
              <a:t>Video Demonstration</a:t>
            </a:r>
            <a:r>
              <a:rPr lang="en-US" altLang="en-US" baseline="0" dirty="0" smtClean="0"/>
              <a:t> – ARP Request</a:t>
            </a:r>
            <a:endParaRPr lang="en-US" baseline="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275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34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5.3.2.4 </a:t>
            </a:r>
            <a:r>
              <a:rPr lang="en-US" baseline="0" dirty="0" smtClean="0">
                <a:latin typeface="Arial" charset="0"/>
              </a:rPr>
              <a:t>– </a:t>
            </a:r>
            <a:r>
              <a:rPr lang="en-US" altLang="en-US" dirty="0" smtClean="0"/>
              <a:t>Video Demonstration</a:t>
            </a:r>
            <a:r>
              <a:rPr lang="en-US" altLang="en-US" baseline="0" dirty="0" smtClean="0"/>
              <a:t> – ARP Reply</a:t>
            </a:r>
            <a:endParaRPr lang="en-US" baseline="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2864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35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5.3.2.5 </a:t>
            </a:r>
            <a:r>
              <a:rPr lang="en-US" baseline="0" dirty="0" smtClean="0">
                <a:latin typeface="Arial" charset="0"/>
              </a:rPr>
              <a:t>– </a:t>
            </a:r>
            <a:r>
              <a:rPr lang="en-US" altLang="en-US" dirty="0" smtClean="0"/>
              <a:t>Video Demonstration</a:t>
            </a:r>
            <a:r>
              <a:rPr lang="en-US" altLang="en-US" baseline="0" dirty="0" smtClean="0"/>
              <a:t> – ARP role in Remote Communications</a:t>
            </a:r>
            <a:endParaRPr lang="en-US" baseline="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15763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36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5.3.2.6 </a:t>
            </a:r>
            <a:r>
              <a:rPr lang="en-US" baseline="0" dirty="0" smtClean="0">
                <a:latin typeface="Arial" charset="0"/>
              </a:rPr>
              <a:t>– Removing Entries from an ARP Table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503059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 – ARP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5.3.2.7 </a:t>
            </a:r>
            <a:r>
              <a:rPr lang="en-US" baseline="0" dirty="0" smtClean="0">
                <a:latin typeface="Arial" charset="0"/>
              </a:rPr>
              <a:t>– ARP Tables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22777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38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5.3.3 – ARP Issues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5.3.3.1 </a:t>
            </a:r>
            <a:r>
              <a:rPr lang="en-US" baseline="0" dirty="0" smtClean="0">
                <a:latin typeface="Arial" charset="0"/>
              </a:rPr>
              <a:t>– ARP Broadcasts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26950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39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5.3 – Address </a:t>
            </a:r>
            <a:r>
              <a:rPr lang="en-US" dirty="0" smtClean="0">
                <a:latin typeface="Arial" charset="0"/>
              </a:rPr>
              <a:t>Resolution Protocol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5.3.3 – ARP Issues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5.3.3.2 </a:t>
            </a:r>
            <a:r>
              <a:rPr lang="en-US" baseline="0" dirty="0" smtClean="0">
                <a:latin typeface="Arial" charset="0"/>
              </a:rPr>
              <a:t>– ARP Spoofing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5650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 – Ethernet Frame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5.1.1.1 </a:t>
            </a:r>
            <a:r>
              <a:rPr lang="en-US" baseline="0" dirty="0" smtClean="0">
                <a:latin typeface="Arial" charset="0"/>
              </a:rPr>
              <a:t>– Ethernet Encapsulation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5 – Ethernet</a:t>
            </a:r>
          </a:p>
          <a:p>
            <a:pPr>
              <a:buFontTx/>
              <a:buNone/>
            </a:pPr>
            <a:r>
              <a:rPr lang="en-US" sz="1200" b="0" dirty="0" smtClean="0"/>
              <a:t>5.4 –  Summary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41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5.4 – Summary</a:t>
            </a:r>
          </a:p>
          <a:p>
            <a:r>
              <a:rPr lang="en-US" dirty="0" smtClean="0"/>
              <a:t>5.4.1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 smtClean="0"/>
              <a:t>5.4.1.2 – </a:t>
            </a:r>
            <a:r>
              <a:rPr lang="en-US" dirty="0" smtClean="0"/>
              <a:t>Chapter 5: Ethernet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49306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42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1701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43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021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44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090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 – Ethernet Frame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5.1.1.1 </a:t>
            </a:r>
            <a:r>
              <a:rPr lang="en-US" baseline="0" dirty="0" smtClean="0">
                <a:latin typeface="Arial" charset="0"/>
              </a:rPr>
              <a:t>– Ethernet Encapsulation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25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 – Ethernet Frame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5.1.1.2 </a:t>
            </a:r>
            <a:r>
              <a:rPr lang="en-US" baseline="0" dirty="0" smtClean="0">
                <a:latin typeface="Arial" charset="0"/>
              </a:rPr>
              <a:t>– MAC Sublayer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022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 – Ethernet Frame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5.1.1.3 </a:t>
            </a:r>
            <a:r>
              <a:rPr lang="en-US" baseline="0" dirty="0" smtClean="0">
                <a:latin typeface="Arial" charset="0"/>
              </a:rPr>
              <a:t>– Ethernet Evolution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53194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 – Ethernet Frame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5.1.1.4 </a:t>
            </a:r>
            <a:r>
              <a:rPr lang="en-US" baseline="0" dirty="0" smtClean="0">
                <a:latin typeface="Arial" charset="0"/>
              </a:rPr>
              <a:t>– Ethernet Frame Fields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01432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5.1 – Ethernet Protocol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 – Ethernet MAC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5.1.2.1 </a:t>
            </a:r>
            <a:r>
              <a:rPr lang="en-US" baseline="0" dirty="0" smtClean="0">
                <a:latin typeface="Arial" charset="0"/>
              </a:rPr>
              <a:t>– MAC Addresses and Hexadecimal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baseline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7320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dirty="0" smtClean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 smtClean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5: Ethernet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Introduction to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MAC addresses were created to identify the actual source and destination. 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The </a:t>
            </a:r>
            <a:r>
              <a:rPr lang="en-US" altLang="ja-JP" dirty="0"/>
              <a:t>MAC address </a:t>
            </a:r>
            <a:r>
              <a:rPr lang="en-US" altLang="ja-JP" dirty="0" smtClean="0"/>
              <a:t>rules are established </a:t>
            </a:r>
            <a:r>
              <a:rPr lang="en-US" altLang="ja-JP" dirty="0"/>
              <a:t>by </a:t>
            </a:r>
            <a:r>
              <a:rPr lang="en-US" altLang="ja-JP" dirty="0" smtClean="0"/>
              <a:t>IEEE. </a:t>
            </a:r>
          </a:p>
          <a:p>
            <a:pPr lvl="1"/>
            <a:r>
              <a:rPr lang="en-US" altLang="ja-JP" dirty="0" smtClean="0"/>
              <a:t>The </a:t>
            </a:r>
            <a:r>
              <a:rPr lang="en-US" altLang="ja-JP" dirty="0"/>
              <a:t>IEEE assigns the vendor a 3-byte (24-bit) code, called the Organizationally Unique Identifier (OUI</a:t>
            </a:r>
            <a:r>
              <a:rPr lang="en-US" altLang="ja-JP" dirty="0" smtClean="0"/>
              <a:t>).</a:t>
            </a: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MAC Addresses: Ethernet Identity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407" y="2025650"/>
            <a:ext cx="3971017" cy="2779712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2025650"/>
            <a:ext cx="4237435" cy="2482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IEEE requires a vendor to follow two simple rules:</a:t>
            </a:r>
          </a:p>
          <a:p>
            <a:pPr lvl="1"/>
            <a:r>
              <a:rPr lang="en-US" altLang="ja-JP" dirty="0"/>
              <a:t>A</a:t>
            </a:r>
            <a:r>
              <a:rPr lang="en-US" altLang="ja-JP" dirty="0" smtClean="0"/>
              <a:t>ll MAC addresses assigned to a NIC or other Ethernet device must use that vendor's assigned OUI as the first 3 bytes.</a:t>
            </a:r>
          </a:p>
          <a:p>
            <a:pPr lvl="1"/>
            <a:r>
              <a:rPr lang="en-US" altLang="ja-JP" dirty="0" smtClean="0"/>
              <a:t>All MAC addresses with the same OUI must be assigned a unique value in the last 3 bytes.</a:t>
            </a:r>
          </a:p>
        </p:txBody>
      </p:sp>
    </p:spTree>
    <p:extLst>
      <p:ext uri="{BB962C8B-B14F-4D97-AF65-F5344CB8AC3E}">
        <p14:creationId xmlns:p14="http://schemas.microsoft.com/office/powerpoint/2010/main" val="31577478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The MAC address is often referred to as a burned-in address (BIA) </a:t>
            </a:r>
            <a:r>
              <a:rPr lang="en-US" altLang="ja-JP" dirty="0" smtClean="0"/>
              <a:t>meaning the </a:t>
            </a:r>
            <a:r>
              <a:rPr lang="en-US" altLang="ja-JP" dirty="0"/>
              <a:t>address is encoded into the ROM chip permanently</a:t>
            </a:r>
            <a:r>
              <a:rPr lang="en-US" altLang="ja-JP" dirty="0" smtClean="0"/>
              <a:t>. When </a:t>
            </a:r>
            <a:r>
              <a:rPr lang="en-US" altLang="ja-JP" dirty="0"/>
              <a:t>the computer starts up, the first thing the NIC does is copy the MAC address from ROM into RAM. </a:t>
            </a:r>
            <a:r>
              <a:rPr lang="en-US" altLang="ja-JP" dirty="0" smtClean="0"/>
              <a:t>                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Frame Processing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214" y="2068944"/>
            <a:ext cx="3632200" cy="2695474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2068944"/>
            <a:ext cx="4485085" cy="2409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When a device is forwarding a message to an Ethernet network, it attaches header information to the frame. </a:t>
            </a:r>
          </a:p>
          <a:p>
            <a:endParaRPr lang="en-US" altLang="ja-JP" dirty="0"/>
          </a:p>
          <a:p>
            <a:r>
              <a:rPr lang="en-US" altLang="ja-JP" dirty="0" smtClean="0"/>
              <a:t>The header information contains the source and destination MAC address.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6710293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Use the </a:t>
            </a:r>
            <a:r>
              <a:rPr lang="en-US" altLang="ja-JP" b="1" dirty="0" smtClean="0"/>
              <a:t>ipconfig </a:t>
            </a:r>
            <a:r>
              <a:rPr lang="en-US" altLang="ja-JP" b="1" dirty="0"/>
              <a:t>/all </a:t>
            </a:r>
            <a:r>
              <a:rPr lang="en-US" altLang="ja-JP" dirty="0"/>
              <a:t>command </a:t>
            </a:r>
            <a:r>
              <a:rPr lang="en-US" altLang="ja-JP" dirty="0" smtClean="0"/>
              <a:t>on a Windows host to identify </a:t>
            </a:r>
            <a:r>
              <a:rPr lang="en-US" altLang="ja-JP" dirty="0"/>
              <a:t>the MAC address of an Ethernet adapter. </a:t>
            </a:r>
            <a:r>
              <a:rPr lang="en-US" altLang="ja-JP" dirty="0" smtClean="0"/>
              <a:t>On </a:t>
            </a:r>
            <a:r>
              <a:rPr lang="en-US" altLang="ja-JP" dirty="0"/>
              <a:t>a MAC or Linux host, the </a:t>
            </a:r>
            <a:r>
              <a:rPr lang="en-US" altLang="ja-JP" b="1" dirty="0"/>
              <a:t>ifconfig </a:t>
            </a:r>
            <a:r>
              <a:rPr lang="en-US" altLang="ja-JP" dirty="0"/>
              <a:t>command is used.</a:t>
            </a:r>
          </a:p>
          <a:p>
            <a:endParaRPr lang="en-US" altLang="ja-JP" dirty="0"/>
          </a:p>
          <a:p>
            <a:r>
              <a:rPr lang="en-US" altLang="ja-JP" dirty="0"/>
              <a:t>Depending on the device and the operating system, you will see various representations of MAC </a:t>
            </a:r>
            <a:r>
              <a:rPr lang="en-US" altLang="ja-JP" dirty="0" smtClean="0"/>
              <a:t>addresses.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MAC </a:t>
            </a:r>
            <a:r>
              <a:rPr lang="en-US" altLang="en-US" dirty="0" smtClean="0"/>
              <a:t>Address </a:t>
            </a:r>
            <a:r>
              <a:rPr lang="en-US" altLang="en-US" dirty="0"/>
              <a:t>Representations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112" y="2586037"/>
            <a:ext cx="311467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200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585649" cy="4155319"/>
          </a:xfrm>
        </p:spPr>
        <p:txBody>
          <a:bodyPr/>
          <a:lstStyle/>
          <a:p>
            <a:r>
              <a:rPr lang="en-US" altLang="ja-JP" dirty="0"/>
              <a:t>A unicast MAC address is the unique address used when a frame is sent from a single transmitting device to a single destination device.</a:t>
            </a:r>
          </a:p>
          <a:p>
            <a:pPr marL="0" indent="0">
              <a:buNone/>
            </a:pPr>
            <a:endParaRPr lang="en-US" altLang="ja-JP" dirty="0" smtClean="0"/>
          </a:p>
          <a:p>
            <a:r>
              <a:rPr lang="en-US" altLang="ja-JP" dirty="0" smtClean="0"/>
              <a:t>For </a:t>
            </a:r>
            <a:r>
              <a:rPr lang="en-US" altLang="ja-JP" dirty="0"/>
              <a:t>a unicast packet to be sent and received, a destination IP address must be in the IP packet </a:t>
            </a:r>
            <a:r>
              <a:rPr lang="en-US" altLang="ja-JP" dirty="0" smtClean="0"/>
              <a:t>header and a </a:t>
            </a:r>
            <a:r>
              <a:rPr lang="en-US" altLang="ja-JP" dirty="0"/>
              <a:t>corresponding destination MAC address must also be present in the Ethernet frame header.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Unicast MAC Address</a:t>
            </a:r>
            <a:endParaRPr lang="en-US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714" y="798944"/>
            <a:ext cx="5051338" cy="328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43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6" y="798944"/>
            <a:ext cx="3585650" cy="4155319"/>
          </a:xfrm>
        </p:spPr>
        <p:txBody>
          <a:bodyPr/>
          <a:lstStyle/>
          <a:p>
            <a:r>
              <a:rPr lang="en-US" altLang="ja-JP" dirty="0"/>
              <a:t>Many network protocols, such as DHCP and ARP, use broadcasts. </a:t>
            </a:r>
            <a:endParaRPr lang="en-US" altLang="ja-JP" dirty="0" smtClean="0"/>
          </a:p>
          <a:p>
            <a:r>
              <a:rPr lang="en-US" altLang="ja-JP" dirty="0" smtClean="0"/>
              <a:t>A </a:t>
            </a:r>
            <a:r>
              <a:rPr lang="en-US" altLang="ja-JP" dirty="0"/>
              <a:t>broadcast packet contains a destination IPv4 address that has all ones (1s) in the host </a:t>
            </a:r>
            <a:r>
              <a:rPr lang="en-US" altLang="ja-JP" dirty="0" smtClean="0"/>
              <a:t>portion indicating that all </a:t>
            </a:r>
            <a:r>
              <a:rPr lang="en-US" altLang="ja-JP" dirty="0"/>
              <a:t>hosts on that local network </a:t>
            </a:r>
            <a:r>
              <a:rPr lang="en-US" altLang="ja-JP" dirty="0" smtClean="0"/>
              <a:t>will </a:t>
            </a:r>
            <a:r>
              <a:rPr lang="en-US" altLang="ja-JP" dirty="0"/>
              <a:t>receive and process the packet. </a:t>
            </a:r>
          </a:p>
          <a:p>
            <a:r>
              <a:rPr lang="en-US" altLang="ja-JP" dirty="0" smtClean="0"/>
              <a:t>When </a:t>
            </a:r>
            <a:r>
              <a:rPr lang="en-US" altLang="ja-JP" dirty="0"/>
              <a:t>the IPv4 broadcast packet is encapsulated in the Ethernet frame, the destination MAC address is the broadcast MAC address of FF-FF-FF-FF-FF-FF in hexadecimal (48 ones in binary).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Broadcast </a:t>
            </a:r>
            <a:r>
              <a:rPr lang="en-US" altLang="en-US" dirty="0"/>
              <a:t>MAC Address</a:t>
            </a:r>
            <a:endParaRPr lang="en-US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715" y="798945"/>
            <a:ext cx="5125430" cy="32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058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291285" cy="4155319"/>
          </a:xfrm>
        </p:spPr>
        <p:txBody>
          <a:bodyPr/>
          <a:lstStyle/>
          <a:p>
            <a:r>
              <a:rPr lang="en-US" altLang="ja-JP" dirty="0"/>
              <a:t>Multicast addresses allow a source device to send a packet to a group of devices. 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Devices in a </a:t>
            </a:r>
            <a:r>
              <a:rPr lang="en-US" altLang="ja-JP" dirty="0"/>
              <a:t>multicast group are assigned a multicast group IP </a:t>
            </a:r>
            <a:r>
              <a:rPr lang="en-US" altLang="ja-JP" dirty="0" smtClean="0"/>
              <a:t>address in the range </a:t>
            </a:r>
            <a:r>
              <a:rPr lang="en-US" altLang="ja-JP" dirty="0"/>
              <a:t>of </a:t>
            </a:r>
            <a:r>
              <a:rPr lang="en-US" altLang="ja-JP" dirty="0" smtClean="0"/>
              <a:t>224.0.0.0 </a:t>
            </a:r>
            <a:r>
              <a:rPr lang="en-US" altLang="ja-JP" dirty="0"/>
              <a:t>to </a:t>
            </a:r>
            <a:r>
              <a:rPr lang="en-US" altLang="ja-JP" dirty="0" smtClean="0"/>
              <a:t>239.255.255.255 (IPv6 </a:t>
            </a:r>
            <a:r>
              <a:rPr lang="en-US" altLang="ja-JP" dirty="0"/>
              <a:t>multicast addresses begin with FF00::/</a:t>
            </a:r>
            <a:r>
              <a:rPr lang="en-US" altLang="ja-JP" dirty="0" smtClean="0"/>
              <a:t>8). </a:t>
            </a:r>
          </a:p>
          <a:p>
            <a:pPr lvl="1"/>
            <a:r>
              <a:rPr lang="en-US" altLang="ja-JP" dirty="0" smtClean="0"/>
              <a:t>The multicast </a:t>
            </a:r>
            <a:r>
              <a:rPr lang="en-US" altLang="ja-JP" dirty="0"/>
              <a:t>IP address requires a corresponding multicast MAC address </a:t>
            </a:r>
            <a:r>
              <a:rPr lang="en-US" altLang="ja-JP" dirty="0" smtClean="0"/>
              <a:t>that </a:t>
            </a:r>
            <a:r>
              <a:rPr lang="en-US" altLang="ja-JP" dirty="0"/>
              <a:t>begins with 01-00-5E in hexadecimal.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dirty="0">
                <a:latin typeface="Arial" charset="0"/>
              </a:rPr>
              <a:t>Multicast</a:t>
            </a:r>
            <a:r>
              <a:rPr lang="en-US" altLang="en-US" dirty="0" smtClean="0"/>
              <a:t> </a:t>
            </a:r>
            <a:r>
              <a:rPr lang="en-US" altLang="en-US" dirty="0"/>
              <a:t>MAC Address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715" y="798944"/>
            <a:ext cx="4928276" cy="32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917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/>
              <a:t>5.2 LAN Switches</a:t>
            </a:r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 Layer 2 Ethernet switch </a:t>
            </a:r>
            <a:r>
              <a:rPr lang="en-US" altLang="ja-JP" dirty="0" smtClean="0"/>
              <a:t>makes </a:t>
            </a:r>
            <a:r>
              <a:rPr lang="en-US" altLang="ja-JP" dirty="0"/>
              <a:t>its forwarding decisions based only on the Layer 2 Ethernet MAC addresses</a:t>
            </a:r>
            <a:r>
              <a:rPr lang="en-US" altLang="ja-JP" dirty="0" smtClean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</a:t>
            </a:r>
            <a:r>
              <a:rPr lang="en-US" altLang="en-US" sz="1600" dirty="0" smtClean="0"/>
              <a:t>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Switch Fundamentals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507" y="1556495"/>
            <a:ext cx="3436680" cy="2877392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1556495"/>
            <a:ext cx="4821292" cy="2317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 switch that is powered on, will have an empty MAC address table as it has not yet learned the MAC addresses for the four attached PCs.</a:t>
            </a:r>
          </a:p>
          <a:p>
            <a:endParaRPr lang="en-US" altLang="ja-JP" dirty="0" smtClean="0"/>
          </a:p>
          <a:p>
            <a:r>
              <a:rPr lang="en-US" altLang="ja-JP" dirty="0" smtClean="0"/>
              <a:t>Note: The MAC address table is sometimes referred to as a content addressable memory (CAM) table. </a:t>
            </a:r>
          </a:p>
        </p:txBody>
      </p:sp>
    </p:spTree>
    <p:extLst>
      <p:ext uri="{BB962C8B-B14F-4D97-AF65-F5344CB8AC3E}">
        <p14:creationId xmlns:p14="http://schemas.microsoft.com/office/powerpoint/2010/main" val="8658266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3926619" cy="1976339"/>
          </a:xfrm>
        </p:spPr>
        <p:txBody>
          <a:bodyPr/>
          <a:lstStyle/>
          <a:p>
            <a:r>
              <a:rPr lang="en-US" altLang="ja-JP" dirty="0" smtClean="0"/>
              <a:t>The switch dynamically builds the MAC address table</a:t>
            </a:r>
            <a:r>
              <a:rPr lang="en-US" altLang="ja-JP" dirty="0"/>
              <a:t>. </a:t>
            </a:r>
            <a:r>
              <a:rPr lang="en-US" altLang="ja-JP" dirty="0" smtClean="0"/>
              <a:t>The process to learn the Source MAC Address is:</a:t>
            </a:r>
          </a:p>
          <a:p>
            <a:pPr lvl="1"/>
            <a:r>
              <a:rPr lang="en-US" altLang="ja-JP" dirty="0"/>
              <a:t>Switches examine all incoming frames for new source MAC address information to learn. </a:t>
            </a:r>
          </a:p>
          <a:p>
            <a:pPr lvl="1"/>
            <a:r>
              <a:rPr lang="en-US" altLang="ja-JP" dirty="0"/>
              <a:t>If the source MAC address is unknown, it is added to the table along with the port number. </a:t>
            </a:r>
          </a:p>
          <a:p>
            <a:pPr lvl="1"/>
            <a:r>
              <a:rPr lang="en-US" altLang="ja-JP" dirty="0"/>
              <a:t>If the source MAC address does exist, the switch updates the refresh timer for that entry. </a:t>
            </a:r>
          </a:p>
          <a:p>
            <a:pPr lvl="1"/>
            <a:r>
              <a:rPr lang="en-US" altLang="ja-JP" dirty="0"/>
              <a:t>By default, most Ethernet switches keep an entry in the table for 5 minutes.</a:t>
            </a:r>
          </a:p>
          <a:p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</a:t>
            </a:r>
            <a:r>
              <a:rPr lang="en-US" altLang="en-US" sz="1600" dirty="0" smtClean="0"/>
              <a:t>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Learning MAC Addresses</a:t>
            </a:r>
            <a:endParaRPr lang="en-US" altLang="en-US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775157"/>
              </p:ext>
            </p:extLst>
          </p:nvPr>
        </p:nvGraphicFramePr>
        <p:xfrm>
          <a:off x="925353" y="4723108"/>
          <a:ext cx="8413750" cy="30541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8500">
                  <a:extLst>
                    <a:ext uri="{9D8B030D-6E8A-4147-A177-3AD203B41FA5}">
                      <a16:colId xmlns:a16="http://schemas.microsoft.com/office/drawing/2014/main" val="25372131"/>
                    </a:ext>
                  </a:extLst>
                </a:gridCol>
                <a:gridCol w="6445250">
                  <a:extLst>
                    <a:ext uri="{9D8B030D-6E8A-4147-A177-3AD203B41FA5}">
                      <a16:colId xmlns:a16="http://schemas.microsoft.com/office/drawing/2014/main" val="11438983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Switching Process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Description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655587"/>
                  </a:ext>
                </a:extLst>
              </a:tr>
              <a:tr h="110877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Learn</a:t>
                      </a:r>
                      <a:endParaRPr lang="en-US" sz="14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Examining the Source MAC Address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Switches examine all incoming frames for new source MAC address information to learn. </a:t>
                      </a:r>
                    </a:p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source MAC address is unknown, it is added to the table along with the port number. </a:t>
                      </a:r>
                    </a:p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source MAC address does exist, the switch updates the refresh timer for that entry. </a:t>
                      </a:r>
                    </a:p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By default, most Ethernet switches keep an entry in the table for 5 minutes.</a:t>
                      </a:r>
                      <a:endParaRPr lang="en-US" sz="1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230580"/>
                  </a:ext>
                </a:extLst>
              </a:tr>
              <a:tr h="164053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Forward</a:t>
                      </a:r>
                      <a:endParaRPr lang="en-US" sz="14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Examining the Destination MAC Address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destination MAC address is a broadcast or a multicast, the frame is also flooded out all ports except the incoming port.</a:t>
                      </a:r>
                    </a:p>
                    <a:p>
                      <a:pPr marL="114300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destination MAC address is a unicast address, the switch will look for a match in its MAC address table.</a:t>
                      </a:r>
                    </a:p>
                    <a:p>
                      <a:pPr marL="228600" lvl="1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1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destination MAC address is in the table, it will forward the frame out the specified port.</a:t>
                      </a:r>
                    </a:p>
                    <a:p>
                      <a:pPr marL="228600" lvl="1" indent="-11430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1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If the destination MAC address is not in the table (i.e., an unknown unicast)  the switch will forward the frame out all ports except the incoming port. </a:t>
                      </a:r>
                      <a:endParaRPr lang="en-US" sz="11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3599707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038" y="1375359"/>
            <a:ext cx="4353352" cy="279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4072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3926619" cy="1976339"/>
          </a:xfrm>
        </p:spPr>
        <p:txBody>
          <a:bodyPr/>
          <a:lstStyle/>
          <a:p>
            <a:r>
              <a:rPr lang="en-US" altLang="ja-JP" dirty="0" smtClean="0"/>
              <a:t>The process to forward the Destination MAC Address is:</a:t>
            </a:r>
          </a:p>
          <a:p>
            <a:pPr lvl="1"/>
            <a:r>
              <a:rPr lang="en-US" altLang="ja-JP" dirty="0"/>
              <a:t>If the destination MAC address is a broadcast or a multicast, the frame is also flooded out all ports except the incoming port.</a:t>
            </a:r>
          </a:p>
          <a:p>
            <a:pPr lvl="1"/>
            <a:r>
              <a:rPr lang="en-US" altLang="ja-JP" dirty="0"/>
              <a:t>If the destination MAC address is a unicast address, the switch will look for a match in its MAC address table.</a:t>
            </a:r>
          </a:p>
          <a:p>
            <a:pPr lvl="1"/>
            <a:r>
              <a:rPr lang="en-US" altLang="ja-JP" dirty="0"/>
              <a:t>If the destination MAC address is in the table, it will forward the frame out the specified port.</a:t>
            </a:r>
          </a:p>
          <a:p>
            <a:pPr lvl="1"/>
            <a:r>
              <a:rPr lang="en-US" altLang="ja-JP" dirty="0"/>
              <a:t>If the destination MAC address is not in the table (i.e., an unknown unicast)  the switch will forward the frame out all ports except the incoming port. </a:t>
            </a:r>
          </a:p>
          <a:p>
            <a:pPr lvl="1"/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</a:t>
            </a:r>
            <a:r>
              <a:rPr lang="en-US" altLang="en-US" sz="1600" dirty="0" smtClean="0"/>
              <a:t>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Learning MAC </a:t>
            </a:r>
            <a:r>
              <a:rPr lang="en-US" altLang="en-US" dirty="0" smtClean="0"/>
              <a:t>Addresses (Cont.)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890" y="1387642"/>
            <a:ext cx="4517461" cy="285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938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5.1 Ethernet Protocol</a:t>
            </a:r>
            <a:endParaRPr lang="en-CA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350" dirty="0"/>
              <a:t>Explain the operation of Ethernet</a:t>
            </a:r>
            <a:r>
              <a:rPr lang="en-US" sz="135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 smtClean="0"/>
              <a:t>Explain </a:t>
            </a:r>
            <a:r>
              <a:rPr lang="en-US" sz="1150" dirty="0"/>
              <a:t>how the Ethernet sublayers are related to the frame fields.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/>
              <a:t>Describe the Ethernet MAC address</a:t>
            </a:r>
            <a:endParaRPr lang="en-US" sz="950" dirty="0" smtClean="0"/>
          </a:p>
          <a:p>
            <a:pPr marL="286941" indent="-285750"/>
            <a:r>
              <a:rPr lang="en-CA" dirty="0" smtClean="0"/>
              <a:t>5.2 LAN Switches</a:t>
            </a:r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350" dirty="0"/>
              <a:t>Explain how a switch operates.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/>
              <a:t>Explain how a switch builds its MAC address table and forwards frames.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/>
              <a:t>Describe switch forwarding methods and port settings available on Layer 2 switch ports.</a:t>
            </a:r>
            <a:endParaRPr lang="en-US" sz="950" dirty="0" smtClean="0"/>
          </a:p>
          <a:p>
            <a:pPr marL="286941" indent="-285750"/>
            <a:r>
              <a:rPr lang="en-CA" dirty="0" smtClean="0"/>
              <a:t>5.3 Address Resolution Protocol</a:t>
            </a:r>
            <a:endParaRPr lang="en-CA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350" dirty="0"/>
              <a:t>Explain how the address resolution protocol enables communication on a network</a:t>
            </a:r>
            <a:r>
              <a:rPr lang="en-US" sz="135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 smtClean="0"/>
              <a:t>Compare </a:t>
            </a:r>
            <a:r>
              <a:rPr lang="en-US" sz="1150" dirty="0"/>
              <a:t>the roles of the MAC address and the IP address.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/>
              <a:t>Describe the purpose of ARP.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150" dirty="0"/>
              <a:t>Explain how ARP requests impact network and host performance</a:t>
            </a:r>
            <a:r>
              <a:rPr lang="en-US" sz="1150" dirty="0" smtClean="0"/>
              <a:t>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5 -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1061606"/>
          </a:xfrm>
        </p:spPr>
        <p:txBody>
          <a:bodyPr/>
          <a:lstStyle/>
          <a:p>
            <a:r>
              <a:rPr lang="en-US" altLang="ja-JP" dirty="0"/>
              <a:t>As a switch receives frames from different devices, it is able to populate its MAC address table by examining the source MAC address of every frame.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</a:t>
            </a:r>
            <a:r>
              <a:rPr lang="en-US" altLang="en-US" sz="1600" dirty="0" smtClean="0"/>
              <a:t>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Filtering Frames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500" y="1783195"/>
            <a:ext cx="4553162" cy="2967880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1783195"/>
            <a:ext cx="3510746" cy="2699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When the switch’s MAC address table contains the destination MAC address, it is able to filter the frame and forward out a single port.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150479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798944"/>
            <a:ext cx="4218210" cy="4155319"/>
          </a:xfrm>
        </p:spPr>
        <p:txBody>
          <a:bodyPr/>
          <a:lstStyle/>
          <a:p>
            <a:r>
              <a:rPr lang="en-US" dirty="0" smtClean="0"/>
              <a:t>The switch </a:t>
            </a:r>
            <a:r>
              <a:rPr lang="en-US" dirty="0"/>
              <a:t>receives the Ethernet frame, examines the source MAC address and </a:t>
            </a:r>
            <a:r>
              <a:rPr lang="en-US" dirty="0" smtClean="0"/>
              <a:t>notices that </a:t>
            </a:r>
            <a:r>
              <a:rPr lang="en-US" dirty="0"/>
              <a:t>this MAC address is not in its MAC address table, so it adds the MAC </a:t>
            </a:r>
            <a:r>
              <a:rPr lang="en-US" dirty="0" smtClean="0"/>
              <a:t>address </a:t>
            </a:r>
            <a:r>
              <a:rPr lang="en-US" dirty="0"/>
              <a:t>and the incoming </a:t>
            </a:r>
            <a:r>
              <a:rPr lang="en-US" dirty="0" smtClean="0"/>
              <a:t>port number. </a:t>
            </a:r>
          </a:p>
          <a:p>
            <a:r>
              <a:rPr lang="en-US" dirty="0"/>
              <a:t>Next, </a:t>
            </a:r>
            <a:r>
              <a:rPr lang="en-US" dirty="0" smtClean="0"/>
              <a:t>the switch examines </a:t>
            </a:r>
            <a:r>
              <a:rPr lang="en-US" dirty="0"/>
              <a:t>the destination MAC address and notices that this MAC address is not in its table</a:t>
            </a:r>
            <a:r>
              <a:rPr lang="en-US" dirty="0" smtClean="0"/>
              <a:t>, so </a:t>
            </a:r>
            <a:r>
              <a:rPr lang="en-US" dirty="0"/>
              <a:t>it floods it out all ports. </a:t>
            </a:r>
            <a:endParaRPr lang="en-US" dirty="0" smtClean="0"/>
          </a:p>
          <a:p>
            <a:r>
              <a:rPr lang="en-US" dirty="0" smtClean="0"/>
              <a:t>The computer </a:t>
            </a:r>
            <a:r>
              <a:rPr lang="en-US" dirty="0"/>
              <a:t>receives the Ethernet frame, examines the destination MAC address against its own MAC address, and notices that that is a match and receives the rest of the frame. 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2000" dirty="0"/>
              <a:t>Video Demonstration - MAC Address Tables on Connected Switches</a:t>
            </a:r>
            <a:endParaRPr lang="en-US" alt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03120"/>
            <a:ext cx="4233863" cy="234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274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798944"/>
            <a:ext cx="4218210" cy="4155319"/>
          </a:xfrm>
        </p:spPr>
        <p:txBody>
          <a:bodyPr/>
          <a:lstStyle/>
          <a:p>
            <a:r>
              <a:rPr lang="en-US" dirty="0" smtClean="0"/>
              <a:t>The computer </a:t>
            </a:r>
            <a:r>
              <a:rPr lang="en-US" dirty="0"/>
              <a:t>is going to send a packet to the </a:t>
            </a:r>
            <a:r>
              <a:rPr lang="en-US" dirty="0" smtClean="0"/>
              <a:t>Internet</a:t>
            </a:r>
            <a:r>
              <a:rPr lang="en-US" dirty="0"/>
              <a:t>, because the destination IP address </a:t>
            </a:r>
            <a:r>
              <a:rPr lang="en-US" dirty="0" smtClean="0"/>
              <a:t>is in </a:t>
            </a:r>
            <a:r>
              <a:rPr lang="en-US" dirty="0"/>
              <a:t>on another network. </a:t>
            </a:r>
            <a:r>
              <a:rPr lang="en-US" dirty="0" smtClean="0"/>
              <a:t>In this </a:t>
            </a:r>
            <a:r>
              <a:rPr lang="en-US" dirty="0"/>
              <a:t>case, the source MAC address is that of </a:t>
            </a:r>
            <a:r>
              <a:rPr lang="en-US" dirty="0" smtClean="0"/>
              <a:t>the sending computer. </a:t>
            </a:r>
            <a:r>
              <a:rPr lang="en-US" dirty="0"/>
              <a:t>The destination MAC address is that of the router of 00-0D. </a:t>
            </a:r>
            <a:r>
              <a:rPr lang="en-US" dirty="0" smtClean="0"/>
              <a:t> 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The MAC Address Table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2000" dirty="0"/>
              <a:t>Video Demonstration - Sending a Frame to the Default Gateway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03120"/>
            <a:ext cx="4253865" cy="237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80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Switches use one of the following forwarding methods for switching data between network ports: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Switch Forwarding Methods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Frame Forwarding Methods on Cisco Switches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371352"/>
            <a:ext cx="4491037" cy="321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092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091051" cy="2265097"/>
          </a:xfrm>
        </p:spPr>
        <p:txBody>
          <a:bodyPr/>
          <a:lstStyle/>
          <a:p>
            <a:r>
              <a:rPr lang="en-US" altLang="ja-JP" sz="1400" dirty="0"/>
              <a:t>In cut-through switching, the switch </a:t>
            </a:r>
            <a:r>
              <a:rPr lang="en-US" altLang="ja-JP" sz="1400" dirty="0" smtClean="0"/>
              <a:t>buffers </a:t>
            </a:r>
            <a:r>
              <a:rPr lang="en-US" altLang="ja-JP" sz="1400" dirty="0"/>
              <a:t>just enough of the frame to read the destination MAC address so that it can determine to which port to forward the data. </a:t>
            </a:r>
            <a:r>
              <a:rPr lang="en-US" altLang="ja-JP" sz="1400" dirty="0" smtClean="0"/>
              <a:t>The </a:t>
            </a:r>
            <a:r>
              <a:rPr lang="en-US" altLang="ja-JP" sz="1400" dirty="0"/>
              <a:t>switch does not perform any error checking on the frame.</a:t>
            </a:r>
          </a:p>
          <a:p>
            <a:r>
              <a:rPr lang="en-US" altLang="ja-JP" sz="1400" dirty="0" smtClean="0"/>
              <a:t>There </a:t>
            </a:r>
            <a:r>
              <a:rPr lang="en-US" altLang="ja-JP" sz="1400" dirty="0"/>
              <a:t>are two variants of cut-through switching</a:t>
            </a:r>
            <a:r>
              <a:rPr lang="en-US" altLang="ja-JP" sz="1400" dirty="0" smtClean="0"/>
              <a:t>:</a:t>
            </a:r>
          </a:p>
          <a:p>
            <a:pPr lvl="1"/>
            <a:r>
              <a:rPr lang="en-US" altLang="ja-JP" sz="1200" dirty="0" smtClean="0"/>
              <a:t>Fast-forward switching offers the lowest level of latency. The s</a:t>
            </a:r>
            <a:r>
              <a:rPr lang="en-US" sz="1200" dirty="0" smtClean="0"/>
              <a:t>witch </a:t>
            </a:r>
            <a:r>
              <a:rPr lang="en-US" sz="1200" dirty="0"/>
              <a:t>immediately forwards a packet after reading the destination </a:t>
            </a:r>
            <a:r>
              <a:rPr lang="en-US" sz="1200" dirty="0" smtClean="0"/>
              <a:t>address. This is the most typical form of cut-through switching.</a:t>
            </a:r>
          </a:p>
          <a:p>
            <a:pPr lvl="1"/>
            <a:r>
              <a:rPr lang="en-US" altLang="ja-JP" sz="1200" dirty="0" smtClean="0"/>
              <a:t>Fragment-free switching, in which the switch stores the first 64 bytes of the frame before forwarding. It is a compromise between store-and-forward and fast-forward switching.</a:t>
            </a:r>
            <a:endParaRPr lang="en-US" altLang="ja-JP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Switch Forwarding Methods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Cut-Through Switching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422" y="921647"/>
            <a:ext cx="4749967" cy="274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790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An Ethernet switch may use a </a:t>
            </a:r>
            <a:r>
              <a:rPr lang="en-US" altLang="ja-JP" dirty="0" smtClean="0"/>
              <a:t>memory buffering </a:t>
            </a:r>
            <a:r>
              <a:rPr lang="en-US" altLang="ja-JP" dirty="0"/>
              <a:t>technique to store frames before forwarding them</a:t>
            </a:r>
            <a:r>
              <a:rPr lang="en-US" altLang="ja-JP" dirty="0" smtClean="0"/>
              <a:t>. Buffering </a:t>
            </a:r>
            <a:r>
              <a:rPr lang="en-US" altLang="ja-JP" dirty="0"/>
              <a:t>may also be used when the destination port is busy due to congestion and the switch stores the frame until it can be transmitted</a:t>
            </a:r>
            <a:r>
              <a:rPr lang="en-US" altLang="ja-JP" dirty="0" smtClean="0"/>
              <a:t>.</a:t>
            </a:r>
          </a:p>
          <a:p>
            <a:r>
              <a:rPr lang="en-US" altLang="ja-JP" dirty="0" smtClean="0"/>
              <a:t>There are two types of memory buffering techniques:                                               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Switch Forwarding Methods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Memory Buffering on Switches</a:t>
            </a:r>
            <a:endParaRPr lang="en-US" altLang="en-US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293430"/>
              </p:ext>
            </p:extLst>
          </p:nvPr>
        </p:nvGraphicFramePr>
        <p:xfrm>
          <a:off x="452733" y="2144414"/>
          <a:ext cx="8235950" cy="1864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5400">
                  <a:extLst>
                    <a:ext uri="{9D8B030D-6E8A-4147-A177-3AD203B41FA5}">
                      <a16:colId xmlns:a16="http://schemas.microsoft.com/office/drawing/2014/main" val="1006138010"/>
                    </a:ext>
                  </a:extLst>
                </a:gridCol>
                <a:gridCol w="5670550">
                  <a:extLst>
                    <a:ext uri="{9D8B030D-6E8A-4147-A177-3AD203B41FA5}">
                      <a16:colId xmlns:a16="http://schemas.microsoft.com/office/drawing/2014/main" val="434733037"/>
                    </a:ext>
                  </a:extLst>
                </a:gridCol>
              </a:tblGrid>
              <a:tr h="382218">
                <a:tc>
                  <a:txBody>
                    <a:bodyPr/>
                    <a:lstStyle/>
                    <a:p>
                      <a:r>
                        <a:rPr lang="en-US" dirty="0" smtClean="0"/>
                        <a:t>Memory Buffering Method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657307"/>
                  </a:ext>
                </a:extLst>
              </a:tr>
              <a:tr h="741239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0000"/>
                          </a:solidFill>
                        </a:rPr>
                        <a:t>Port-based memory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Frames are stored in queues that are linked to specific incoming and outgoing ports. </a:t>
                      </a:r>
                    </a:p>
                    <a:p>
                      <a:pPr marL="171450" indent="-1714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 frame is transmitted when all the frames ahead of it have been transmitted.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8088699"/>
                  </a:ext>
                </a:extLst>
              </a:tr>
              <a:tr h="741239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0000"/>
                          </a:solidFill>
                        </a:rPr>
                        <a:t>Shared memory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All frames are deposited into a common buffer which is shared by all ports on the switch.</a:t>
                      </a:r>
                      <a:endParaRPr lang="en-US" sz="1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4694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2522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1962096"/>
          </a:xfrm>
        </p:spPr>
        <p:txBody>
          <a:bodyPr/>
          <a:lstStyle/>
          <a:p>
            <a:r>
              <a:rPr lang="en-US" altLang="ja-JP" dirty="0" smtClean="0"/>
              <a:t>There </a:t>
            </a:r>
            <a:r>
              <a:rPr lang="en-US" altLang="ja-JP" dirty="0"/>
              <a:t>are two types of duplex settings used for communications on an Ethernet network</a:t>
            </a:r>
            <a:r>
              <a:rPr lang="en-US" altLang="ja-JP" dirty="0" smtClean="0"/>
              <a:t>:	</a:t>
            </a:r>
            <a:endParaRPr lang="en-US" altLang="ja-JP" dirty="0"/>
          </a:p>
          <a:p>
            <a:pPr lvl="1"/>
            <a:r>
              <a:rPr lang="en-US" altLang="ja-JP" b="1" dirty="0"/>
              <a:t>Full-duplex</a:t>
            </a:r>
            <a:r>
              <a:rPr lang="en-US" altLang="ja-JP" dirty="0"/>
              <a:t> – Both ends of the connection can send and receive simultaneously.</a:t>
            </a:r>
          </a:p>
          <a:p>
            <a:pPr lvl="1"/>
            <a:r>
              <a:rPr lang="en-US" altLang="ja-JP" b="1" dirty="0"/>
              <a:t>Half-duplex </a:t>
            </a:r>
            <a:r>
              <a:rPr lang="en-US" altLang="ja-JP" dirty="0"/>
              <a:t>– Only one end of the connection </a:t>
            </a:r>
            <a:r>
              <a:rPr lang="en-US" altLang="ja-JP" dirty="0" smtClean="0"/>
              <a:t>can </a:t>
            </a:r>
            <a:r>
              <a:rPr lang="en-US" altLang="ja-JP" dirty="0"/>
              <a:t>send at a time</a:t>
            </a:r>
            <a:r>
              <a:rPr lang="en-US" altLang="ja-JP" dirty="0" smtClean="0"/>
              <a:t>.</a:t>
            </a:r>
          </a:p>
          <a:p>
            <a:pPr lvl="1"/>
            <a:endParaRPr lang="en-US" altLang="ja-JP" dirty="0"/>
          </a:p>
          <a:p>
            <a:r>
              <a:rPr lang="en-US" altLang="ja-JP" dirty="0" smtClean="0"/>
              <a:t>Most devices use autonegotiation which enables </a:t>
            </a:r>
            <a:r>
              <a:rPr lang="en-US" altLang="ja-JP" dirty="0"/>
              <a:t>two devices to automatically exchange information about speed and duplex </a:t>
            </a:r>
            <a:r>
              <a:rPr lang="en-US" altLang="ja-JP" dirty="0" smtClean="0"/>
              <a:t>capabilities</a:t>
            </a:r>
            <a:r>
              <a:rPr lang="en-US" altLang="ja-JP" dirty="0"/>
              <a:t> </a:t>
            </a:r>
            <a:r>
              <a:rPr lang="en-US" altLang="ja-JP" dirty="0" smtClean="0"/>
              <a:t>and </a:t>
            </a:r>
            <a:r>
              <a:rPr lang="en-US" dirty="0"/>
              <a:t>choose the highest performance mode</a:t>
            </a:r>
            <a:r>
              <a:rPr lang="en-US" dirty="0" smtClean="0"/>
              <a:t>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Switch Forwarding Methods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Duplex and Speed </a:t>
            </a:r>
            <a:r>
              <a:rPr lang="en-US" altLang="en-US" dirty="0" smtClean="0"/>
              <a:t>Settings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3012511"/>
            <a:ext cx="5510212" cy="1610290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3046791"/>
            <a:ext cx="3284935" cy="1576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b="1" dirty="0" smtClean="0"/>
              <a:t>Duplex mismatch </a:t>
            </a:r>
            <a:r>
              <a:rPr lang="en-US" altLang="ja-JP" dirty="0" smtClean="0"/>
              <a:t>is a common cause of performance issues with Ethernet links. It occurs when one port on the link operates at half-duplex while the other port operates at full-duplex. </a:t>
            </a:r>
          </a:p>
        </p:txBody>
      </p:sp>
    </p:spTree>
    <p:extLst>
      <p:ext uri="{BB962C8B-B14F-4D97-AF65-F5344CB8AC3E}">
        <p14:creationId xmlns:p14="http://schemas.microsoft.com/office/powerpoint/2010/main" val="6407354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5348685" cy="4155319"/>
          </a:xfrm>
        </p:spPr>
        <p:txBody>
          <a:bodyPr/>
          <a:lstStyle/>
          <a:p>
            <a:r>
              <a:rPr lang="en-US" altLang="ja-JP" dirty="0" smtClean="0"/>
              <a:t>Connections </a:t>
            </a:r>
            <a:r>
              <a:rPr lang="en-US" altLang="ja-JP" dirty="0"/>
              <a:t>between specific </a:t>
            </a:r>
            <a:r>
              <a:rPr lang="en-US" altLang="ja-JP" dirty="0" smtClean="0"/>
              <a:t>devices </a:t>
            </a:r>
            <a:r>
              <a:rPr lang="en-US" altLang="ja-JP" dirty="0"/>
              <a:t>such as switch-to-switch, switch-to-router, switch-to-host, and router-to-host devices, once required the use of specific cable types (crossover or straight-through). 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Most switch devices now support the automatic medium-dependent interface crossover (auto-MDIX) feature. This is enabled </a:t>
            </a:r>
            <a:r>
              <a:rPr lang="en-US" altLang="ja-JP" dirty="0"/>
              <a:t>by default </a:t>
            </a:r>
            <a:r>
              <a:rPr lang="en-US" altLang="ja-JP" dirty="0" smtClean="0"/>
              <a:t>on switches since IOS 12.2(18)SE.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Switch Forwarding Methods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Auto-MDIX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750" y="420168"/>
            <a:ext cx="3338512" cy="2255019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4" y="3378201"/>
            <a:ext cx="8745936" cy="67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When enabled using the </a:t>
            </a:r>
            <a:r>
              <a:rPr lang="en-US" altLang="ja-JP" b="1" dirty="0" smtClean="0"/>
              <a:t>mdix auto </a:t>
            </a:r>
            <a:r>
              <a:rPr lang="en-US" altLang="ja-JP" dirty="0" smtClean="0"/>
              <a:t>interface configuration command, the switch detects the type of cable attached to the port, and configures the interfaces accordingly. </a:t>
            </a:r>
          </a:p>
        </p:txBody>
      </p:sp>
    </p:spTree>
    <p:extLst>
      <p:ext uri="{BB962C8B-B14F-4D97-AF65-F5344CB8AC3E}">
        <p14:creationId xmlns:p14="http://schemas.microsoft.com/office/powerpoint/2010/main" val="527836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5.3 Address Resolution Protocol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02602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707835" cy="1036206"/>
          </a:xfrm>
        </p:spPr>
        <p:txBody>
          <a:bodyPr/>
          <a:lstStyle/>
          <a:p>
            <a:r>
              <a:rPr lang="en-US" altLang="ja-JP" dirty="0"/>
              <a:t>There are two primary addresses assigned to a device on an Ethernet LAN:</a:t>
            </a:r>
          </a:p>
          <a:p>
            <a:pPr lvl="1"/>
            <a:r>
              <a:rPr lang="en-US" altLang="ja-JP" dirty="0" smtClean="0"/>
              <a:t>Physical </a:t>
            </a:r>
            <a:r>
              <a:rPr lang="en-US" altLang="ja-JP" dirty="0"/>
              <a:t>address (the </a:t>
            </a:r>
            <a:r>
              <a:rPr lang="en-US" altLang="ja-JP" dirty="0" smtClean="0"/>
              <a:t>Ethernet MAC </a:t>
            </a:r>
            <a:r>
              <a:rPr lang="en-US" altLang="ja-JP" dirty="0"/>
              <a:t>address</a:t>
            </a:r>
            <a:r>
              <a:rPr lang="en-US" altLang="ja-JP" dirty="0" smtClean="0"/>
              <a:t>)</a:t>
            </a:r>
            <a:endParaRPr lang="en-US" altLang="ja-JP" dirty="0"/>
          </a:p>
          <a:p>
            <a:pPr lvl="1"/>
            <a:r>
              <a:rPr lang="en-US" altLang="ja-JP" dirty="0"/>
              <a:t>Logical address (the IP address</a:t>
            </a:r>
            <a:r>
              <a:rPr lang="en-US" altLang="ja-JP" dirty="0" smtClean="0"/>
              <a:t>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MAC and IP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Destination on Same Network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231" y="1771650"/>
            <a:ext cx="4229481" cy="2590800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1835151"/>
            <a:ext cx="4205685" cy="262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As an example, PC-A sends an IP packet to the file server on the same network. The Layer 2 Ethernet frame contains:</a:t>
            </a:r>
          </a:p>
          <a:p>
            <a:pPr lvl="1"/>
            <a:r>
              <a:rPr lang="en-US" altLang="ja-JP" dirty="0" smtClean="0"/>
              <a:t>Destination MAC address</a:t>
            </a:r>
          </a:p>
          <a:p>
            <a:pPr lvl="1"/>
            <a:r>
              <a:rPr lang="en-US" altLang="ja-JP" dirty="0" smtClean="0"/>
              <a:t>Source MAC address</a:t>
            </a:r>
          </a:p>
          <a:p>
            <a:r>
              <a:rPr lang="en-US" altLang="ja-JP" dirty="0" smtClean="0"/>
              <a:t>The Layer 3 IP packet contains:</a:t>
            </a:r>
          </a:p>
          <a:p>
            <a:pPr lvl="1"/>
            <a:r>
              <a:rPr lang="en-US" altLang="ja-JP" dirty="0" smtClean="0"/>
              <a:t>Source IP address</a:t>
            </a:r>
          </a:p>
          <a:p>
            <a:pPr lvl="1"/>
            <a:r>
              <a:rPr lang="en-US" altLang="ja-JP" dirty="0" smtClean="0"/>
              <a:t>Destination IP address</a:t>
            </a:r>
          </a:p>
        </p:txBody>
      </p:sp>
    </p:spTree>
    <p:extLst>
      <p:ext uri="{BB962C8B-B14F-4D97-AF65-F5344CB8AC3E}">
        <p14:creationId xmlns:p14="http://schemas.microsoft.com/office/powerpoint/2010/main" val="25836229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 smtClean="0"/>
              <a:t>5.1 Ethernet </a:t>
            </a:r>
            <a:r>
              <a:rPr lang="en-US" dirty="0"/>
              <a:t>Protocol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548585" cy="4155319"/>
          </a:xfrm>
        </p:spPr>
        <p:txBody>
          <a:bodyPr/>
          <a:lstStyle/>
          <a:p>
            <a:r>
              <a:rPr lang="en-US" altLang="ja-JP" dirty="0"/>
              <a:t>When the destination IP address is on a remote network, the destination MAC address will be the address of the host’s default </a:t>
            </a:r>
            <a:r>
              <a:rPr lang="en-US" altLang="ja-JP" dirty="0" smtClean="0"/>
              <a:t>gateway.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 smtClean="0"/>
              <a:t>In the figure, </a:t>
            </a:r>
            <a:r>
              <a:rPr lang="en-US" altLang="ja-JP" dirty="0"/>
              <a:t>PC-A </a:t>
            </a:r>
            <a:r>
              <a:rPr lang="en-US" altLang="ja-JP" dirty="0" smtClean="0"/>
              <a:t>is sending </a:t>
            </a:r>
            <a:r>
              <a:rPr lang="en-US" altLang="ja-JP" dirty="0"/>
              <a:t>an IP packet to a web server on a remote </a:t>
            </a:r>
            <a:r>
              <a:rPr lang="en-US" altLang="ja-JP" dirty="0" smtClean="0"/>
              <a:t>network.</a:t>
            </a:r>
          </a:p>
          <a:p>
            <a:pPr lvl="1"/>
            <a:r>
              <a:rPr lang="en-US" altLang="ja-JP" dirty="0" smtClean="0"/>
              <a:t>The destination IP address is that of the File Server.</a:t>
            </a:r>
          </a:p>
          <a:p>
            <a:pPr lvl="1"/>
            <a:r>
              <a:rPr lang="en-US" altLang="ja-JP" dirty="0" smtClean="0"/>
              <a:t>The destination MAC address is that of Ethernet interface of R1.</a:t>
            </a: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MAC and IP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Destination on </a:t>
            </a:r>
            <a:r>
              <a:rPr lang="en-US" altLang="en-US" dirty="0" smtClean="0"/>
              <a:t>Remote Network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676" y="1216051"/>
            <a:ext cx="4130675" cy="26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12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5329635" cy="4155319"/>
          </a:xfrm>
        </p:spPr>
        <p:txBody>
          <a:bodyPr/>
          <a:lstStyle/>
          <a:p>
            <a:r>
              <a:rPr lang="en-US" altLang="ja-JP" dirty="0"/>
              <a:t>When a device sends an Ethernet frame, it contains these two addresses:</a:t>
            </a:r>
          </a:p>
          <a:p>
            <a:pPr lvl="1"/>
            <a:r>
              <a:rPr lang="en-US" altLang="ja-JP" dirty="0" smtClean="0"/>
              <a:t>Destination </a:t>
            </a:r>
            <a:r>
              <a:rPr lang="en-US" altLang="ja-JP" dirty="0"/>
              <a:t>MAC </a:t>
            </a:r>
            <a:r>
              <a:rPr lang="en-US" altLang="ja-JP" dirty="0" smtClean="0"/>
              <a:t>address</a:t>
            </a:r>
            <a:endParaRPr lang="en-US" altLang="ja-JP" dirty="0"/>
          </a:p>
          <a:p>
            <a:pPr lvl="1"/>
            <a:r>
              <a:rPr lang="en-US" altLang="ja-JP" dirty="0"/>
              <a:t>Source MAC </a:t>
            </a:r>
            <a:r>
              <a:rPr lang="en-US" altLang="ja-JP" dirty="0" smtClean="0"/>
              <a:t>address</a:t>
            </a:r>
            <a:endParaRPr lang="en-US" altLang="ja-JP" dirty="0"/>
          </a:p>
          <a:p>
            <a:endParaRPr lang="en-US" altLang="ja-JP" dirty="0" smtClean="0"/>
          </a:p>
          <a:p>
            <a:r>
              <a:rPr lang="en-US" altLang="ja-JP" dirty="0" smtClean="0"/>
              <a:t>To </a:t>
            </a:r>
            <a:r>
              <a:rPr lang="en-US" altLang="ja-JP" dirty="0"/>
              <a:t>determine the destination MAC address, the device uses ARP. 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en-US" altLang="ja-JP" dirty="0" smtClean="0"/>
              <a:t>ARP </a:t>
            </a:r>
            <a:r>
              <a:rPr lang="en-US" altLang="ja-JP" dirty="0"/>
              <a:t>provides two basic functions:</a:t>
            </a:r>
          </a:p>
          <a:p>
            <a:pPr lvl="1"/>
            <a:r>
              <a:rPr lang="en-US" altLang="ja-JP" dirty="0" smtClean="0"/>
              <a:t>Resolving </a:t>
            </a:r>
            <a:r>
              <a:rPr lang="en-US" altLang="ja-JP" dirty="0"/>
              <a:t>IPv4 addresses to MAC addresses</a:t>
            </a:r>
          </a:p>
          <a:p>
            <a:pPr lvl="1"/>
            <a:r>
              <a:rPr lang="en-US" altLang="ja-JP" dirty="0"/>
              <a:t>Maintaining a table of mappings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Introduction to ARP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474" y="798943"/>
            <a:ext cx="3659660" cy="258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870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688285" cy="4155319"/>
          </a:xfrm>
        </p:spPr>
        <p:txBody>
          <a:bodyPr/>
          <a:lstStyle/>
          <a:p>
            <a:r>
              <a:rPr lang="en-US" altLang="ja-JP" dirty="0" smtClean="0"/>
              <a:t>Ethernet devices refer to an ARP </a:t>
            </a:r>
            <a:r>
              <a:rPr lang="en-US" altLang="ja-JP" dirty="0"/>
              <a:t>table </a:t>
            </a:r>
            <a:r>
              <a:rPr lang="en-US" altLang="ja-JP" dirty="0" smtClean="0"/>
              <a:t>(or </a:t>
            </a:r>
            <a:r>
              <a:rPr lang="en-US" altLang="ja-JP" dirty="0"/>
              <a:t>the ARP </a:t>
            </a:r>
            <a:r>
              <a:rPr lang="en-US" altLang="ja-JP" dirty="0" smtClean="0"/>
              <a:t>cache) in </a:t>
            </a:r>
            <a:r>
              <a:rPr lang="en-US" altLang="ja-JP" dirty="0"/>
              <a:t>its memory </a:t>
            </a:r>
            <a:r>
              <a:rPr lang="en-US" altLang="ja-JP" dirty="0" smtClean="0"/>
              <a:t>(i.e., RAM) to </a:t>
            </a:r>
            <a:r>
              <a:rPr lang="en-US" altLang="ja-JP" dirty="0"/>
              <a:t>find the MAC address that is mapped to the IPv4 address. </a:t>
            </a:r>
          </a:p>
          <a:p>
            <a:endParaRPr lang="en-US" altLang="ja-JP" dirty="0"/>
          </a:p>
          <a:p>
            <a:r>
              <a:rPr lang="en-US" altLang="ja-JP" dirty="0" smtClean="0"/>
              <a:t>A device </a:t>
            </a:r>
            <a:r>
              <a:rPr lang="en-US" altLang="ja-JP" dirty="0"/>
              <a:t>will search its ARP table for a destination IPv4 address and a corresponding MAC address.</a:t>
            </a:r>
          </a:p>
          <a:p>
            <a:pPr lvl="1"/>
            <a:r>
              <a:rPr lang="en-US" altLang="ja-JP" dirty="0" smtClean="0"/>
              <a:t>If </a:t>
            </a:r>
            <a:r>
              <a:rPr lang="en-US" altLang="ja-JP" dirty="0"/>
              <a:t>the packet’s destination IPv4 address is on the same network as the source IPv4 address, the device will search the ARP table for the destination IPv4 address.</a:t>
            </a:r>
          </a:p>
          <a:p>
            <a:pPr lvl="1"/>
            <a:r>
              <a:rPr lang="en-US" altLang="ja-JP" dirty="0"/>
              <a:t>If the destination IPv4 address is on a different network than the source IPv4 address, the device will search the ARP table for the IPv4 address of the default gateway.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ARP Functions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467" y="1441450"/>
            <a:ext cx="4261884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234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798944"/>
            <a:ext cx="4218210" cy="4155319"/>
          </a:xfrm>
        </p:spPr>
        <p:txBody>
          <a:bodyPr/>
          <a:lstStyle/>
          <a:p>
            <a:r>
              <a:rPr lang="en-US" dirty="0"/>
              <a:t>An ARP request is </a:t>
            </a:r>
            <a:r>
              <a:rPr lang="en-US" dirty="0" smtClean="0"/>
              <a:t>a broadcast frame sent </a:t>
            </a:r>
            <a:r>
              <a:rPr lang="en-US" dirty="0"/>
              <a:t>when a device needs a MAC address associated with an IPv4 address, and it does not have an entry for the IPv4 address in its ARP table.</a:t>
            </a:r>
          </a:p>
          <a:p>
            <a:endParaRPr lang="en-US" dirty="0"/>
          </a:p>
          <a:p>
            <a:r>
              <a:rPr lang="en-US" dirty="0"/>
              <a:t>ARP messages are encapsulated directly within an Ethernet frame. There is no IPv4 header.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ARP request message includes:</a:t>
            </a:r>
          </a:p>
          <a:p>
            <a:pPr lvl="1"/>
            <a:r>
              <a:rPr lang="en-US" dirty="0" smtClean="0"/>
              <a:t>Target </a:t>
            </a:r>
            <a:r>
              <a:rPr lang="en-US" dirty="0"/>
              <a:t>IPv4 </a:t>
            </a:r>
            <a:r>
              <a:rPr lang="en-US" dirty="0" smtClean="0"/>
              <a:t>address</a:t>
            </a:r>
            <a:endParaRPr lang="en-US" dirty="0"/>
          </a:p>
          <a:p>
            <a:pPr lvl="1"/>
            <a:r>
              <a:rPr lang="en-US" dirty="0"/>
              <a:t>Target MAC </a:t>
            </a:r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Video Demonstration </a:t>
            </a:r>
            <a:r>
              <a:rPr lang="en-US" altLang="en-US" dirty="0" smtClean="0"/>
              <a:t>– ARP Request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03120"/>
            <a:ext cx="4257199" cy="237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632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798944"/>
            <a:ext cx="4218210" cy="4155319"/>
          </a:xfrm>
        </p:spPr>
        <p:txBody>
          <a:bodyPr/>
          <a:lstStyle/>
          <a:p>
            <a:r>
              <a:rPr lang="en-US" dirty="0"/>
              <a:t>Only the device with an IPv4 address associated with the target IPv4 address in the ARP request will respond with an ARP reply.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ARP reply message includes:</a:t>
            </a:r>
          </a:p>
          <a:p>
            <a:pPr lvl="1"/>
            <a:r>
              <a:rPr lang="en-US" dirty="0" smtClean="0"/>
              <a:t>Sender’s </a:t>
            </a:r>
            <a:r>
              <a:rPr lang="en-US" dirty="0"/>
              <a:t>IPv4 </a:t>
            </a:r>
            <a:r>
              <a:rPr lang="en-US" dirty="0" smtClean="0"/>
              <a:t>address</a:t>
            </a:r>
          </a:p>
          <a:p>
            <a:pPr lvl="1"/>
            <a:r>
              <a:rPr lang="en-US" dirty="0" smtClean="0"/>
              <a:t>Sender’s </a:t>
            </a:r>
            <a:r>
              <a:rPr lang="en-US" dirty="0"/>
              <a:t>MAC address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Entries in the ARP table are time stamped. If a device does not receive a frame from a particular device by the time the timestamp expires, the entry for this device is removed from the ARP table.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Video Demonstration </a:t>
            </a:r>
            <a:r>
              <a:rPr lang="en-US" altLang="en-US" dirty="0" smtClean="0"/>
              <a:t>– ARP Reply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03120"/>
            <a:ext cx="4260533" cy="237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01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798944"/>
            <a:ext cx="4218210" cy="4155319"/>
          </a:xfrm>
        </p:spPr>
        <p:txBody>
          <a:bodyPr/>
          <a:lstStyle/>
          <a:p>
            <a:r>
              <a:rPr lang="en-US" dirty="0" smtClean="0"/>
              <a:t>When </a:t>
            </a:r>
            <a:r>
              <a:rPr lang="en-US" dirty="0"/>
              <a:t>a host creates a packet for a destination, it compares the destination IPv4 address and its own IPv4 address to determine if the two IPv4 addresses are located on the same Layer 3 network. </a:t>
            </a: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the destination host is not on its same network, the source checks its ARP table for an entry with the IPv4 address of the default gateway. </a:t>
            </a: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there is not an entry, it uses the ARP process to determine a MAC address of the default gateway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Video Demonstration – ARP role in Remote Communications</a:t>
            </a:r>
            <a:endParaRPr lang="en-US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03120"/>
            <a:ext cx="4260533" cy="238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792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Every device has an ARP cache timer that removes ARP entries that have not been used for a specified period of time. </a:t>
            </a:r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You can also manually remove all or some of the entries in the ARP table.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Removing Entries from an ARP Table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514" y="1212849"/>
            <a:ext cx="3837386" cy="2661131"/>
          </a:xfrm>
          <a:prstGeom prst="rect">
            <a:avLst/>
          </a:prstGeom>
        </p:spPr>
      </p:pic>
      <p:sp>
        <p:nvSpPr>
          <p:cNvPr id="7" name="Rectangle 6"/>
          <p:cNvSpPr txBox="1">
            <a:spLocks noChangeArrowheads="1"/>
          </p:cNvSpPr>
          <p:nvPr/>
        </p:nvSpPr>
        <p:spPr bwMode="auto">
          <a:xfrm>
            <a:off x="144065" y="1556495"/>
            <a:ext cx="3335735" cy="208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The times differ depending on the device’s operating system. As shown in the figure, some Windows operating systems store ARP cache entries for 2 minutes.</a:t>
            </a:r>
          </a:p>
        </p:txBody>
      </p:sp>
    </p:spTree>
    <p:extLst>
      <p:ext uri="{BB962C8B-B14F-4D97-AF65-F5344CB8AC3E}">
        <p14:creationId xmlns:p14="http://schemas.microsoft.com/office/powerpoint/2010/main" val="29927513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ARP Tables</a:t>
            </a:r>
            <a:endParaRPr lang="en-US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12" y="1556495"/>
            <a:ext cx="3762375" cy="3000375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275566"/>
              </p:ext>
            </p:extLst>
          </p:nvPr>
        </p:nvGraphicFramePr>
        <p:xfrm>
          <a:off x="203200" y="860003"/>
          <a:ext cx="8686800" cy="39024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400">
                  <a:extLst>
                    <a:ext uri="{9D8B030D-6E8A-4147-A177-3AD203B41FA5}">
                      <a16:colId xmlns:a16="http://schemas.microsoft.com/office/drawing/2014/main" val="1663389662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595474361"/>
                    </a:ext>
                  </a:extLst>
                </a:gridCol>
              </a:tblGrid>
              <a:tr h="422697">
                <a:tc>
                  <a:txBody>
                    <a:bodyPr/>
                    <a:lstStyle/>
                    <a:p>
                      <a:r>
                        <a:rPr lang="en-US" dirty="0" smtClean="0"/>
                        <a:t>On a Router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 a Windows</a:t>
                      </a:r>
                      <a:r>
                        <a:rPr lang="en-US" baseline="0" dirty="0" smtClean="0"/>
                        <a:t> Host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9243352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r>
                        <a:rPr lang="en-US" dirty="0" smtClean="0"/>
                        <a:t>On a Cisco router, the</a:t>
                      </a:r>
                      <a:r>
                        <a:rPr lang="en-US" b="1" dirty="0" smtClean="0"/>
                        <a:t> show ip arp </a:t>
                      </a:r>
                      <a:r>
                        <a:rPr lang="en-US" dirty="0" smtClean="0"/>
                        <a:t>command is used to display the ARP table.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On a Windows 7 PC, the </a:t>
                      </a:r>
                      <a:r>
                        <a:rPr lang="en-US" b="1" dirty="0" smtClean="0"/>
                        <a:t>arp –a </a:t>
                      </a:r>
                      <a:r>
                        <a:rPr lang="en-US" dirty="0" smtClean="0"/>
                        <a:t>command is used to display the ARP table.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1146615"/>
                  </a:ext>
                </a:extLst>
              </a:tr>
              <a:tr h="28892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3196960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936" y="1989550"/>
            <a:ext cx="3395709" cy="27079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9355" y="1989550"/>
            <a:ext cx="3906839" cy="846386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Router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# </a:t>
            </a:r>
            <a:r>
              <a:rPr lang="en-US" sz="700" b="1" dirty="0" smtClean="0">
                <a:solidFill>
                  <a:schemeClr val="bg1"/>
                </a:solidFill>
                <a:latin typeface="CiscoSans" panose="020B0503020201020303" pitchFamily="34" charset="0"/>
              </a:rPr>
              <a:t>show </a:t>
            </a:r>
            <a:r>
              <a:rPr lang="en-US" sz="700" b="1" dirty="0">
                <a:solidFill>
                  <a:schemeClr val="bg1"/>
                </a:solidFill>
                <a:latin typeface="CiscoSans" panose="020B0503020201020303" pitchFamily="34" charset="0"/>
              </a:rPr>
              <a:t>ip arp</a:t>
            </a:r>
          </a:p>
          <a:p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Protocol 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Address               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Age (min)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	Hardware 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Addr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	Type	Interface</a:t>
            </a:r>
            <a:endParaRPr lang="en-US" sz="700" dirty="0">
              <a:solidFill>
                <a:schemeClr val="bg1"/>
              </a:solidFill>
              <a:latin typeface="CiscoSans" panose="020B0503020201020303" pitchFamily="34" charset="0"/>
            </a:endParaRPr>
          </a:p>
          <a:p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Internet	 172.16.233.229             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-  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  	0000.0c59.f892	ARPA 	Ethernet0/0</a:t>
            </a:r>
            <a:endParaRPr lang="en-US" sz="700" dirty="0">
              <a:solidFill>
                <a:schemeClr val="bg1"/>
              </a:solidFill>
              <a:latin typeface="CiscoSans" panose="020B0503020201020303" pitchFamily="34" charset="0"/>
            </a:endParaRPr>
          </a:p>
          <a:p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Internet	 172.16.233.218             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-    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	0000.0c07.ac00	ARPA	Ethernet0/0</a:t>
            </a:r>
            <a:endParaRPr lang="en-US" sz="700" dirty="0">
              <a:solidFill>
                <a:schemeClr val="bg1"/>
              </a:solidFill>
              <a:latin typeface="CiscoSans" panose="020B0503020201020303" pitchFamily="34" charset="0"/>
            </a:endParaRPr>
          </a:p>
          <a:p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Internet	 172.16.168.11               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-     </a:t>
            </a:r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	0000.0c63.1300	ARPA	Ethernet0/0</a:t>
            </a:r>
            <a:endParaRPr lang="en-US" sz="700" dirty="0">
              <a:solidFill>
                <a:schemeClr val="bg1"/>
              </a:solidFill>
              <a:latin typeface="CiscoSans" panose="020B0503020201020303" pitchFamily="34" charset="0"/>
            </a:endParaRPr>
          </a:p>
          <a:p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Internet 	 172.16.168.254             9     	0000.0c36.6965	ARPA	Ethernet0/0</a:t>
            </a:r>
            <a:endParaRPr lang="en-US" sz="700" dirty="0">
              <a:solidFill>
                <a:schemeClr val="bg1"/>
              </a:solidFill>
              <a:latin typeface="CiscoSans" panose="020B0503020201020303" pitchFamily="34" charset="0"/>
            </a:endParaRPr>
          </a:p>
          <a:p>
            <a:r>
              <a:rPr lang="en-US" sz="700" dirty="0" smtClean="0">
                <a:solidFill>
                  <a:schemeClr val="bg1"/>
                </a:solidFill>
                <a:latin typeface="CiscoSans" panose="020B0503020201020303" pitchFamily="34" charset="0"/>
              </a:rPr>
              <a:t>Router</a:t>
            </a:r>
            <a:r>
              <a:rPr lang="en-US" sz="700" dirty="0">
                <a:solidFill>
                  <a:schemeClr val="bg1"/>
                </a:solidFill>
                <a:latin typeface="CiscoSans" panose="020B0503020201020303" pitchFamily="34" charset="0"/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9264934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As a broadcast frame, an ARP request is received and processed by every device on the local network. </a:t>
            </a:r>
          </a:p>
          <a:p>
            <a:r>
              <a:rPr lang="en-US" altLang="ja-JP" dirty="0" smtClean="0"/>
              <a:t>ARP </a:t>
            </a:r>
            <a:r>
              <a:rPr lang="en-US" altLang="ja-JP" dirty="0"/>
              <a:t>requests can flood the local </a:t>
            </a:r>
            <a:r>
              <a:rPr lang="en-US" altLang="ja-JP" dirty="0" smtClean="0"/>
              <a:t>segment if </a:t>
            </a:r>
            <a:r>
              <a:rPr lang="en-US" altLang="ja-JP" dirty="0"/>
              <a:t>a large number of devices were to be powered up and all start accessing network services at the same </a:t>
            </a:r>
            <a:r>
              <a:rPr lang="en-US" altLang="ja-JP" dirty="0" smtClean="0"/>
              <a:t>time.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 Issues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ARP </a:t>
            </a:r>
            <a:r>
              <a:rPr lang="en-US" altLang="en-US" dirty="0" smtClean="0"/>
              <a:t>Broadcasts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73" y="2048350"/>
            <a:ext cx="5292767" cy="261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120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831035" cy="4155319"/>
          </a:xfrm>
        </p:spPr>
        <p:txBody>
          <a:bodyPr/>
          <a:lstStyle/>
          <a:p>
            <a:r>
              <a:rPr lang="en-US" altLang="ja-JP" dirty="0"/>
              <a:t>Attackers can respond to requests and pretend to be providers of services. </a:t>
            </a:r>
          </a:p>
          <a:p>
            <a:r>
              <a:rPr lang="en-US" altLang="ja-JP" dirty="0" smtClean="0"/>
              <a:t>One type of ARP spoofing attack used </a:t>
            </a:r>
            <a:r>
              <a:rPr lang="en-US" altLang="ja-JP" dirty="0"/>
              <a:t>by </a:t>
            </a:r>
            <a:r>
              <a:rPr lang="en-US" altLang="ja-JP" dirty="0" smtClean="0"/>
              <a:t>attackers is to </a:t>
            </a:r>
            <a:r>
              <a:rPr lang="en-US" altLang="ja-JP" dirty="0"/>
              <a:t>reply to an ARP request </a:t>
            </a:r>
            <a:r>
              <a:rPr lang="en-US" altLang="ja-JP" dirty="0" smtClean="0"/>
              <a:t>for the default gateway.  </a:t>
            </a:r>
            <a:r>
              <a:rPr lang="en-US" altLang="ja-JP" dirty="0"/>
              <a:t>I</a:t>
            </a:r>
            <a:r>
              <a:rPr lang="en-US" altLang="ja-JP" dirty="0" smtClean="0"/>
              <a:t>n the figure, host A requests the MAC address of the default gateway. Host C replies to the ARP request. Host A receives the reply and updates its ARP table. It now sends packets destined to the default gateway to the attacker host C.</a:t>
            </a:r>
            <a:endParaRPr lang="en-US" altLang="ja-JP" dirty="0"/>
          </a:p>
          <a:p>
            <a:r>
              <a:rPr lang="en-US" altLang="ja-JP" dirty="0" smtClean="0"/>
              <a:t>Enterprise </a:t>
            </a:r>
            <a:r>
              <a:rPr lang="en-US" altLang="ja-JP" dirty="0"/>
              <a:t>level switches include mitigation techniques known as dynamic ARP inspection (DAI). </a:t>
            </a:r>
            <a:r>
              <a:rPr lang="en-US" altLang="ja-JP" dirty="0" smtClean="0"/>
              <a:t>                                                  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ARP Issues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ARP </a:t>
            </a:r>
            <a:r>
              <a:rPr lang="en-US" altLang="en-US" dirty="0" smtClean="0"/>
              <a:t>Spoofing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233" y="1085850"/>
            <a:ext cx="4430504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1892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5450285" cy="4155319"/>
          </a:xfrm>
        </p:spPr>
        <p:txBody>
          <a:bodyPr/>
          <a:lstStyle/>
          <a:p>
            <a:r>
              <a:rPr lang="en-US" altLang="ja-JP" dirty="0"/>
              <a:t>Ethernet is the most widely used LAN technology today.</a:t>
            </a:r>
          </a:p>
          <a:p>
            <a:pPr lvl="1"/>
            <a:r>
              <a:rPr lang="en-US" altLang="ja-JP" dirty="0" smtClean="0"/>
              <a:t>Defined </a:t>
            </a:r>
            <a:r>
              <a:rPr lang="en-US" altLang="ja-JP" dirty="0"/>
              <a:t>in the IEEE 802.2 and 802.3 standards. 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It supports </a:t>
            </a:r>
            <a:r>
              <a:rPr lang="en-US" altLang="ja-JP" dirty="0"/>
              <a:t>data bandwidths </a:t>
            </a:r>
            <a:r>
              <a:rPr lang="en-US" altLang="ja-JP" dirty="0" smtClean="0"/>
              <a:t>of 10 Mb/s, 100 Mb/s, 1000 </a:t>
            </a:r>
            <a:r>
              <a:rPr lang="en-US" altLang="ja-JP" dirty="0"/>
              <a:t>Mb/s (1 Gb/s</a:t>
            </a:r>
            <a:r>
              <a:rPr lang="en-US" altLang="ja-JP" dirty="0" smtClean="0"/>
              <a:t>), 10,000 </a:t>
            </a:r>
            <a:r>
              <a:rPr lang="en-US" altLang="ja-JP" dirty="0"/>
              <a:t>Mb/s (10 Gb/s</a:t>
            </a:r>
            <a:r>
              <a:rPr lang="en-US" altLang="ja-JP" dirty="0" smtClean="0"/>
              <a:t>), 40,000 </a:t>
            </a:r>
            <a:r>
              <a:rPr lang="en-US" altLang="ja-JP" dirty="0"/>
              <a:t>Mb/s (40 Gb/s</a:t>
            </a:r>
            <a:r>
              <a:rPr lang="en-US" altLang="ja-JP" dirty="0" smtClean="0"/>
              <a:t>), and 100,000 </a:t>
            </a:r>
            <a:r>
              <a:rPr lang="en-US" altLang="ja-JP" dirty="0"/>
              <a:t>Mb/s (100 Gb/s</a:t>
            </a:r>
            <a:r>
              <a:rPr lang="en-US" altLang="ja-JP" dirty="0" smtClean="0"/>
              <a:t>).</a:t>
            </a:r>
            <a:endParaRPr lang="en-US" altLang="ja-JP" dirty="0"/>
          </a:p>
          <a:p>
            <a:endParaRPr lang="en-US" altLang="ja-JP" dirty="0" smtClean="0"/>
          </a:p>
          <a:p>
            <a:r>
              <a:rPr lang="en-US" altLang="ja-JP" dirty="0"/>
              <a:t>Ethernet operates in the data link layer and the physical layer. </a:t>
            </a:r>
          </a:p>
          <a:p>
            <a:endParaRPr lang="en-US" altLang="ja-JP" dirty="0" smtClean="0"/>
          </a:p>
          <a:p>
            <a:r>
              <a:rPr lang="en-US" altLang="ja-JP" dirty="0" smtClean="0"/>
              <a:t>Ethernet </a:t>
            </a:r>
            <a:r>
              <a:rPr lang="en-US" altLang="ja-JP" dirty="0"/>
              <a:t>relies on the two separate sublayers of the data link layer to operate, the Logical Link Control (LLC) and the MAC sublayers</a:t>
            </a:r>
            <a:r>
              <a:rPr lang="en-US" altLang="ja-JP" dirty="0" smtClean="0"/>
              <a:t>.</a:t>
            </a: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Ethernet Frame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Ethernet Encapsulation</a:t>
            </a:r>
            <a:endParaRPr lang="en-US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350" y="798944"/>
            <a:ext cx="3219450" cy="221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 smtClean="0"/>
              <a:t>5.4 Chapter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operation of Ethernet.</a:t>
            </a:r>
          </a:p>
          <a:p>
            <a:r>
              <a:rPr lang="en-US" dirty="0"/>
              <a:t>Explain how a switch operates.</a:t>
            </a:r>
          </a:p>
          <a:p>
            <a:r>
              <a:rPr lang="en-US" dirty="0"/>
              <a:t>Explain how the address resolution protocol enables communication on a network.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Conclusion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Chapter 5: Ethernet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66256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5.1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3542027"/>
              </p:ext>
            </p:extLst>
          </p:nvPr>
        </p:nvGraphicFramePr>
        <p:xfrm>
          <a:off x="144461" y="798513"/>
          <a:ext cx="8472890" cy="3210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IEEE 802.2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IEEE 802.3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LLC Sublayer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MAC Sublayer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Data Encapsulation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Frame Delimiting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Cyclic Redundancy Check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Carrier Sense Multiple Access (CSMA)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Ethernet II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Frame Check Sequence (FCS)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Preamble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EtherType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Runt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Collision Fragment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Jumbo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Baby Giant Frame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Hexadecimal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Organizationally Unique Identifier (OUI)</a:t>
                      </a:r>
                    </a:p>
                    <a:p>
                      <a:pPr marL="285750" indent="-2857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186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5.2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6768631"/>
              </p:ext>
            </p:extLst>
          </p:nvPr>
        </p:nvGraphicFramePr>
        <p:xfrm>
          <a:off x="144461" y="798513"/>
          <a:ext cx="8472890" cy="3474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burned-in address (BIA)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ipconfig /all command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ifconfig command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Unicast MAC Address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Broadcast MAC Address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Multicast MAC Address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Content Addressable Memory (CAM)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Store-and-forward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Cut-through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Fast-forward switching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Fragment-free switching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Port-based Memory Buffering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Shared Memory Buffering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Half-duplex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Full-duplex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Auto-MDIX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Resolution Protocol (ARP)</a:t>
                      </a:r>
                    </a:p>
                    <a:p>
                      <a:pPr marL="285750" indent="-2857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7776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5.3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7050891"/>
              </p:ext>
            </p:extLst>
          </p:nvPr>
        </p:nvGraphicFramePr>
        <p:xfrm>
          <a:off x="144461" y="798513"/>
          <a:ext cx="8472890" cy="1625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472890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ARP Table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ARP Cache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ARP Request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ARP Reply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+mn-lt"/>
                        </a:rPr>
                        <a:t>show ip arp, arp –a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ARP spoofing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89327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5450285" cy="4155319"/>
          </a:xfrm>
        </p:spPr>
        <p:txBody>
          <a:bodyPr/>
          <a:lstStyle/>
          <a:p>
            <a:r>
              <a:rPr lang="en-US" altLang="ja-JP" dirty="0" smtClean="0"/>
              <a:t>The </a:t>
            </a:r>
            <a:r>
              <a:rPr lang="en-US" altLang="ja-JP" dirty="0"/>
              <a:t>Ethernet LLC sublayer handles the communication between the upper layers and the lower layers. </a:t>
            </a:r>
            <a:r>
              <a:rPr lang="en-US" altLang="ja-JP" dirty="0" smtClean="0"/>
              <a:t>It is implemented </a:t>
            </a:r>
            <a:r>
              <a:rPr lang="en-US" altLang="ja-JP" dirty="0"/>
              <a:t>in software, and its implementation is independent of the hardware. 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en-US" altLang="ja-JP" dirty="0" smtClean="0"/>
              <a:t>The MAC sublayer constitutes </a:t>
            </a:r>
            <a:r>
              <a:rPr lang="en-US" altLang="ja-JP" dirty="0"/>
              <a:t>the lower sublayer of the data link layer. </a:t>
            </a:r>
            <a:r>
              <a:rPr lang="en-US" altLang="ja-JP" dirty="0" smtClean="0"/>
              <a:t>MAC </a:t>
            </a:r>
            <a:r>
              <a:rPr lang="en-US" altLang="ja-JP" dirty="0"/>
              <a:t>is implemented by hardware, typically in the computer NIC.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Ethernet Frame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Ethernet </a:t>
            </a:r>
            <a:r>
              <a:rPr lang="en-US" altLang="en-US" dirty="0" smtClean="0"/>
              <a:t>Encapsulation (Cont.)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350" y="798944"/>
            <a:ext cx="3219450" cy="221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901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910535" cy="4155319"/>
          </a:xfrm>
        </p:spPr>
        <p:txBody>
          <a:bodyPr/>
          <a:lstStyle/>
          <a:p>
            <a:r>
              <a:rPr lang="en-US" altLang="ja-JP" dirty="0" smtClean="0"/>
              <a:t>The MAC sublayer has two primary responsibilities:</a:t>
            </a:r>
          </a:p>
          <a:p>
            <a:pPr lvl="1"/>
            <a:r>
              <a:rPr lang="en-US" altLang="ja-JP" dirty="0" smtClean="0"/>
              <a:t>Data encapsulation</a:t>
            </a:r>
          </a:p>
          <a:p>
            <a:pPr lvl="1"/>
            <a:r>
              <a:rPr lang="en-US" altLang="ja-JP" dirty="0" smtClean="0"/>
              <a:t>Media access control</a:t>
            </a:r>
          </a:p>
          <a:p>
            <a:endParaRPr lang="en-US" altLang="ja-JP" dirty="0" smtClean="0"/>
          </a:p>
          <a:p>
            <a:r>
              <a:rPr lang="en-US" altLang="ja-JP" dirty="0" smtClean="0"/>
              <a:t>Data encapsulation provides three primary functions:</a:t>
            </a:r>
          </a:p>
          <a:p>
            <a:pPr lvl="1"/>
            <a:r>
              <a:rPr lang="en-US" altLang="ja-JP" dirty="0" smtClean="0"/>
              <a:t>Frame delimiting</a:t>
            </a:r>
          </a:p>
          <a:p>
            <a:pPr lvl="1"/>
            <a:r>
              <a:rPr lang="en-US" altLang="ja-JP" dirty="0" smtClean="0"/>
              <a:t>Addressing	</a:t>
            </a:r>
          </a:p>
          <a:p>
            <a:pPr lvl="1"/>
            <a:r>
              <a:rPr lang="en-US" altLang="ja-JP" dirty="0" smtClean="0"/>
              <a:t>Error detection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Ethernet Frame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MAC Sublayer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925" y="633500"/>
            <a:ext cx="3654125" cy="2700875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4" y="3683053"/>
            <a:ext cx="8752286" cy="901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Media access control is responsible for the placement of frames on the media and the removal of frames from the media. This sublayer communicates directly with the physical layer.</a:t>
            </a:r>
          </a:p>
          <a:p>
            <a:pPr lvl="1"/>
            <a:endParaRPr lang="en-US" altLang="ja-JP" dirty="0" smtClean="0"/>
          </a:p>
          <a:p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6306261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Since </a:t>
            </a:r>
            <a:r>
              <a:rPr lang="en-US" altLang="ja-JP" dirty="0" smtClean="0"/>
              <a:t>1973</a:t>
            </a:r>
            <a:r>
              <a:rPr lang="en-US" altLang="ja-JP" dirty="0"/>
              <a:t>, </a:t>
            </a:r>
            <a:r>
              <a:rPr lang="en-US" altLang="ja-JP" dirty="0" smtClean="0"/>
              <a:t>Ethernet standards </a:t>
            </a:r>
            <a:r>
              <a:rPr lang="en-US" altLang="ja-JP" dirty="0"/>
              <a:t>have evolved </a:t>
            </a:r>
            <a:r>
              <a:rPr lang="en-US" altLang="ja-JP" dirty="0" smtClean="0"/>
              <a:t>specifying </a:t>
            </a:r>
            <a:r>
              <a:rPr lang="en-US" altLang="ja-JP" dirty="0"/>
              <a:t>faster and more flexible versions of the technology. 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Early </a:t>
            </a:r>
            <a:r>
              <a:rPr lang="en-US" altLang="ja-JP" dirty="0"/>
              <a:t>versions of Ethernet were relatively slow at 10 Mbps. 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en-US" altLang="ja-JP" dirty="0" smtClean="0"/>
              <a:t>The </a:t>
            </a:r>
            <a:r>
              <a:rPr lang="en-US" altLang="ja-JP" dirty="0"/>
              <a:t>latest versions of Ethernet operate at 10 Gigabits per second and faster.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Ethernet Frame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Ethernet Evolution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8964588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3361135" cy="1271156"/>
          </a:xfrm>
        </p:spPr>
        <p:txBody>
          <a:bodyPr/>
          <a:lstStyle/>
          <a:p>
            <a:r>
              <a:rPr lang="en-US" altLang="ja-JP" dirty="0"/>
              <a:t>The minimum Ethernet frame size </a:t>
            </a:r>
            <a:r>
              <a:rPr lang="en-US" altLang="ja-JP" dirty="0" smtClean="0"/>
              <a:t>from Destination MAC address to FCS is </a:t>
            </a:r>
            <a:r>
              <a:rPr lang="en-US" altLang="ja-JP" dirty="0"/>
              <a:t>64 bytes and the maximum is 1518 bytes.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Ethernet Frame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Ethernet </a:t>
            </a:r>
            <a:r>
              <a:rPr lang="en-US" altLang="en-US" dirty="0" smtClean="0"/>
              <a:t>Frame Fields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757" y="798944"/>
            <a:ext cx="4993686" cy="1182528"/>
          </a:xfrm>
          <a:prstGeom prst="rect">
            <a:avLst/>
          </a:prstGeom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2392795"/>
            <a:ext cx="8853286" cy="2083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Frames less than 64 bytes are called a “collision fragment” or “runt frame” and are automatically discarded by receiving stations. Frames greater than 1500 bytes of data are considered “jumbo” or “baby giant frames”.</a:t>
            </a:r>
          </a:p>
          <a:p>
            <a:endParaRPr lang="en-US" altLang="ja-JP" dirty="0" smtClean="0"/>
          </a:p>
          <a:p>
            <a:r>
              <a:rPr lang="en-US" altLang="ja-JP" dirty="0" smtClean="0"/>
              <a:t>If the size of a transmitted frame is less than the minimum or greater than the maximum, the receiving device drops the frame. </a:t>
            </a:r>
          </a:p>
        </p:txBody>
      </p:sp>
    </p:spTree>
    <p:extLst>
      <p:ext uri="{BB962C8B-B14F-4D97-AF65-F5344CB8AC3E}">
        <p14:creationId xmlns:p14="http://schemas.microsoft.com/office/powerpoint/2010/main" val="4719315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725056"/>
          </a:xfrm>
        </p:spPr>
        <p:txBody>
          <a:bodyPr/>
          <a:lstStyle/>
          <a:p>
            <a:r>
              <a:rPr lang="en-US" altLang="ja-JP" dirty="0"/>
              <a:t>An Ethernet MAC address is a 48-bit binary value expressed as 12 hexadecimal digits (4 bits per hexadecimal digit</a:t>
            </a:r>
            <a:r>
              <a:rPr lang="en-US" altLang="ja-JP" dirty="0" smtClean="0"/>
              <a:t>).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Ethernet </a:t>
            </a:r>
            <a:r>
              <a:rPr lang="en-US" altLang="en-US" sz="1600" dirty="0" smtClean="0"/>
              <a:t>MAC </a:t>
            </a:r>
            <a:r>
              <a:rPr lang="en-US" altLang="en-US" sz="1600" dirty="0"/>
              <a:t>Addresses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MAC Addresses and Hexadecimal</a:t>
            </a:r>
            <a:endParaRPr lang="en-US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101" y="1504950"/>
            <a:ext cx="3377216" cy="2260600"/>
          </a:xfrm>
          <a:prstGeom prst="rect">
            <a:avLst/>
          </a:prstGeom>
        </p:spPr>
      </p:pic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144065" y="1504951"/>
            <a:ext cx="5101035" cy="231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Hexadecimal is used to represent Ethernet MAC addresses and IP Version 6 addresses.</a:t>
            </a:r>
          </a:p>
          <a:p>
            <a:pPr lvl="1"/>
            <a:r>
              <a:rPr lang="en-US" altLang="ja-JP" dirty="0" smtClean="0"/>
              <a:t>Hexadecimal is a base sixteen system using the numbers 0 to 9 and the letters A to F. </a:t>
            </a:r>
          </a:p>
          <a:p>
            <a:pPr lvl="1"/>
            <a:r>
              <a:rPr lang="en-US" altLang="ja-JP" dirty="0" smtClean="0"/>
              <a:t>It is easier to express a value as a single hexadecimal digit than as four binary bits.</a:t>
            </a:r>
          </a:p>
          <a:p>
            <a:pPr lvl="1"/>
            <a:r>
              <a:rPr lang="en-US" altLang="ja-JP" dirty="0" smtClean="0"/>
              <a:t>Hexadecimal is usually represented in text by the value preceded by 0x (E.g., 0x73).</a:t>
            </a:r>
          </a:p>
        </p:txBody>
      </p:sp>
      <p:sp>
        <p:nvSpPr>
          <p:cNvPr id="7" name="Rectangle 6"/>
          <p:cNvSpPr txBox="1">
            <a:spLocks noChangeArrowheads="1"/>
          </p:cNvSpPr>
          <p:nvPr/>
        </p:nvSpPr>
        <p:spPr bwMode="auto">
          <a:xfrm>
            <a:off x="144065" y="3892550"/>
            <a:ext cx="8752285" cy="742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Convert the decimal or hexadecimal value to binary, and then to convert the binary value to either decimal or hexadecimal as needed.</a:t>
            </a:r>
          </a:p>
        </p:txBody>
      </p:sp>
    </p:spTree>
    <p:extLst>
      <p:ext uri="{BB962C8B-B14F-4D97-AF65-F5344CB8AC3E}">
        <p14:creationId xmlns:p14="http://schemas.microsoft.com/office/powerpoint/2010/main" val="38730361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18654</TotalTime>
  <Words>3626</Words>
  <Application>Microsoft Office PowerPoint</Application>
  <PresentationFormat>On-screen Show (16:9)</PresentationFormat>
  <Paragraphs>454</Paragraphs>
  <Slides>44</Slides>
  <Notes>44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5: Ethernet</vt:lpstr>
      <vt:lpstr>Chapter 5 - Sections &amp; Objectives</vt:lpstr>
      <vt:lpstr>5.1 Ethernet Protocol</vt:lpstr>
      <vt:lpstr>Ethernet Frame Ethernet Encapsulation</vt:lpstr>
      <vt:lpstr>Ethernet Frame Ethernet Encapsulation (Cont.)</vt:lpstr>
      <vt:lpstr>Ethernet Frame MAC Sublayer</vt:lpstr>
      <vt:lpstr>Ethernet Frame Ethernet Evolution</vt:lpstr>
      <vt:lpstr>Ethernet Frame Ethernet Frame Fields</vt:lpstr>
      <vt:lpstr>Ethernet MAC Addresses MAC Addresses and Hexadecimal</vt:lpstr>
      <vt:lpstr>Ethernet MAC Addresses MAC Addresses: Ethernet Identity</vt:lpstr>
      <vt:lpstr>Ethernet MAC Addresses Frame Processing</vt:lpstr>
      <vt:lpstr>Ethernet MAC Addresses MAC Address Representations</vt:lpstr>
      <vt:lpstr>Ethernet MAC Addresses Unicast MAC Address</vt:lpstr>
      <vt:lpstr>Ethernet MAC Addresses Broadcast MAC Address</vt:lpstr>
      <vt:lpstr>Ethernet MAC Addresses Multicast MAC Address</vt:lpstr>
      <vt:lpstr>5.2 LAN Switches</vt:lpstr>
      <vt:lpstr>The MAC Address Table Switch Fundamentals</vt:lpstr>
      <vt:lpstr>The MAC Address Table Learning MAC Addresses</vt:lpstr>
      <vt:lpstr>The MAC Address Table Learning MAC Addresses (Cont.)</vt:lpstr>
      <vt:lpstr>The MAC Address Table Filtering Frames</vt:lpstr>
      <vt:lpstr>The MAC Address Table Video Demonstration - MAC Address Tables on Connected Switches</vt:lpstr>
      <vt:lpstr>The MAC Address Table Video Demonstration - Sending a Frame to the Default Gateway</vt:lpstr>
      <vt:lpstr>Switch Forwarding Methods Frame Forwarding Methods on Cisco Switches</vt:lpstr>
      <vt:lpstr>Switch Forwarding Methods Cut-Through Switching</vt:lpstr>
      <vt:lpstr>Switch Forwarding Methods Memory Buffering on Switches</vt:lpstr>
      <vt:lpstr>Switch Forwarding Methods Duplex and Speed Settings</vt:lpstr>
      <vt:lpstr>Switch Forwarding Methods Auto-MDIX</vt:lpstr>
      <vt:lpstr>5.3 Address Resolution Protocol</vt:lpstr>
      <vt:lpstr>MAC and IP Destination on Same Network</vt:lpstr>
      <vt:lpstr>MAC and IP Destination on Remote Network</vt:lpstr>
      <vt:lpstr>ARP Introduction to ARP</vt:lpstr>
      <vt:lpstr>ARP ARP Functions</vt:lpstr>
      <vt:lpstr>ARP Video Demonstration – ARP Request</vt:lpstr>
      <vt:lpstr>ARP Video Demonstration – ARP Reply</vt:lpstr>
      <vt:lpstr>ARP Video Demonstration – ARP role in Remote Communications</vt:lpstr>
      <vt:lpstr>ARP Removing Entries from an ARP Table</vt:lpstr>
      <vt:lpstr>ARP ARP Tables</vt:lpstr>
      <vt:lpstr>ARP Issues ARP Broadcasts</vt:lpstr>
      <vt:lpstr>ARP Issues ARP Spoofing</vt:lpstr>
      <vt:lpstr>5.4 Chapter Summary</vt:lpstr>
      <vt:lpstr>Conclusion Chapter 5: Ethernet</vt:lpstr>
      <vt:lpstr>Section 5.1 New Terms and Commands</vt:lpstr>
      <vt:lpstr>Section 5.2 New Terms and Commands</vt:lpstr>
      <vt:lpstr>Section 5.3 New Terms and Commands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Cremin, Conn</cp:lastModifiedBy>
  <cp:revision>330</cp:revision>
  <cp:lastPrinted>2018-10-09T07:46:59Z</cp:lastPrinted>
  <dcterms:created xsi:type="dcterms:W3CDTF">2016-08-22T22:27:36Z</dcterms:created>
  <dcterms:modified xsi:type="dcterms:W3CDTF">2018-10-11T16:58:17Z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